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9"/>
  </p:notesMasterIdLst>
  <p:sldIdLst>
    <p:sldId id="256" r:id="rId2"/>
    <p:sldId id="277" r:id="rId3"/>
    <p:sldId id="279" r:id="rId4"/>
    <p:sldId id="280" r:id="rId5"/>
    <p:sldId id="282" r:id="rId6"/>
    <p:sldId id="290" r:id="rId7"/>
    <p:sldId id="291" r:id="rId8"/>
    <p:sldId id="292" r:id="rId9"/>
    <p:sldId id="281" r:id="rId10"/>
    <p:sldId id="259" r:id="rId11"/>
    <p:sldId id="284" r:id="rId12"/>
    <p:sldId id="260" r:id="rId13"/>
    <p:sldId id="262" r:id="rId14"/>
    <p:sldId id="288" r:id="rId15"/>
    <p:sldId id="261" r:id="rId16"/>
    <p:sldId id="264" r:id="rId17"/>
    <p:sldId id="263" r:id="rId18"/>
    <p:sldId id="294" r:id="rId19"/>
    <p:sldId id="297" r:id="rId20"/>
    <p:sldId id="296" r:id="rId21"/>
    <p:sldId id="265" r:id="rId22"/>
    <p:sldId id="286" r:id="rId23"/>
    <p:sldId id="293" r:id="rId24"/>
    <p:sldId id="287" r:id="rId25"/>
    <p:sldId id="268" r:id="rId26"/>
    <p:sldId id="271" r:id="rId27"/>
    <p:sldId id="298" r:id="rId2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140125F-6A4A-478D-B5BA-6E8116BBB0A6}" v="43" dt="2022-04-23T17:06:47.508"/>
    <p1510:client id="{D3FBCF5D-C88E-477E-8FFB-499D64FE725E}" v="14" dt="2022-04-23T15:49:52.66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66369" autoAdjust="0"/>
  </p:normalViewPr>
  <p:slideViewPr>
    <p:cSldViewPr snapToGrid="0">
      <p:cViewPr varScale="1">
        <p:scale>
          <a:sx n="49" d="100"/>
          <a:sy n="49" d="100"/>
        </p:scale>
        <p:origin x="1686"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E195C9-D3B2-4999-BF85-598587E4D421}" type="datetimeFigureOut">
              <a:rPr lang="en-US" smtClean="0"/>
              <a:t>4/30/2022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CC71777-E0DF-466A-A6C1-9D80C886A92D}" type="slidenum">
              <a:rPr lang="en-US" smtClean="0"/>
              <a:t>‹#›</a:t>
            </a:fld>
            <a:endParaRPr lang="en-US"/>
          </a:p>
        </p:txBody>
      </p:sp>
    </p:spTree>
    <p:extLst>
      <p:ext uri="{BB962C8B-B14F-4D97-AF65-F5344CB8AC3E}">
        <p14:creationId xmlns:p14="http://schemas.microsoft.com/office/powerpoint/2010/main" val="4092328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Nashra</a:t>
            </a:r>
            <a:endParaRPr lang="en-US" dirty="0"/>
          </a:p>
        </p:txBody>
      </p:sp>
      <p:sp>
        <p:nvSpPr>
          <p:cNvPr id="4" name="Slide Number Placeholder 3"/>
          <p:cNvSpPr>
            <a:spLocks noGrp="1"/>
          </p:cNvSpPr>
          <p:nvPr>
            <p:ph type="sldNum" sz="quarter" idx="5"/>
          </p:nvPr>
        </p:nvSpPr>
        <p:spPr/>
        <p:txBody>
          <a:bodyPr/>
          <a:lstStyle/>
          <a:p>
            <a:fld id="{1CC71777-E0DF-466A-A6C1-9D80C886A92D}" type="slidenum">
              <a:rPr lang="en-US" smtClean="0"/>
              <a:t>1</a:t>
            </a:fld>
            <a:endParaRPr lang="en-US"/>
          </a:p>
        </p:txBody>
      </p:sp>
    </p:spTree>
    <p:extLst>
      <p:ext uri="{BB962C8B-B14F-4D97-AF65-F5344CB8AC3E}">
        <p14:creationId xmlns:p14="http://schemas.microsoft.com/office/powerpoint/2010/main" val="36192307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CC71777-E0DF-466A-A6C1-9D80C886A92D}" type="slidenum">
              <a:rPr lang="en-US" smtClean="0"/>
              <a:t>10</a:t>
            </a:fld>
            <a:endParaRPr lang="en-US"/>
          </a:p>
        </p:txBody>
      </p:sp>
    </p:spTree>
    <p:extLst>
      <p:ext uri="{BB962C8B-B14F-4D97-AF65-F5344CB8AC3E}">
        <p14:creationId xmlns:p14="http://schemas.microsoft.com/office/powerpoint/2010/main" val="10507744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CC71777-E0DF-466A-A6C1-9D80C886A92D}" type="slidenum">
              <a:rPr lang="en-US" smtClean="0"/>
              <a:t>12</a:t>
            </a:fld>
            <a:endParaRPr lang="en-US"/>
          </a:p>
        </p:txBody>
      </p:sp>
    </p:spTree>
    <p:extLst>
      <p:ext uri="{BB962C8B-B14F-4D97-AF65-F5344CB8AC3E}">
        <p14:creationId xmlns:p14="http://schemas.microsoft.com/office/powerpoint/2010/main" val="30894593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Color the characters differently// </a:t>
            </a:r>
          </a:p>
        </p:txBody>
      </p:sp>
      <p:sp>
        <p:nvSpPr>
          <p:cNvPr id="4" name="Slide Number Placeholder 3"/>
          <p:cNvSpPr>
            <a:spLocks noGrp="1"/>
          </p:cNvSpPr>
          <p:nvPr>
            <p:ph type="sldNum" sz="quarter" idx="5"/>
          </p:nvPr>
        </p:nvSpPr>
        <p:spPr/>
        <p:txBody>
          <a:bodyPr/>
          <a:lstStyle/>
          <a:p>
            <a:fld id="{1CC71777-E0DF-466A-A6C1-9D80C886A92D}" type="slidenum">
              <a:rPr lang="en-US" smtClean="0"/>
              <a:t>14</a:t>
            </a:fld>
            <a:endParaRPr lang="en-US"/>
          </a:p>
        </p:txBody>
      </p:sp>
    </p:spTree>
    <p:extLst>
      <p:ext uri="{BB962C8B-B14F-4D97-AF65-F5344CB8AC3E}">
        <p14:creationId xmlns:p14="http://schemas.microsoft.com/office/powerpoint/2010/main" val="5450555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CC71777-E0DF-466A-A6C1-9D80C886A92D}" type="slidenum">
              <a:rPr lang="en-US" smtClean="0"/>
              <a:t>15</a:t>
            </a:fld>
            <a:endParaRPr lang="en-US"/>
          </a:p>
        </p:txBody>
      </p:sp>
    </p:spTree>
    <p:extLst>
      <p:ext uri="{BB962C8B-B14F-4D97-AF65-F5344CB8AC3E}">
        <p14:creationId xmlns:p14="http://schemas.microsoft.com/office/powerpoint/2010/main" val="6482996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CC71777-E0DF-466A-A6C1-9D80C886A92D}" type="slidenum">
              <a:rPr lang="en-US" smtClean="0"/>
              <a:t>27</a:t>
            </a:fld>
            <a:endParaRPr lang="en-US"/>
          </a:p>
        </p:txBody>
      </p:sp>
    </p:spTree>
    <p:extLst>
      <p:ext uri="{BB962C8B-B14F-4D97-AF65-F5344CB8AC3E}">
        <p14:creationId xmlns:p14="http://schemas.microsoft.com/office/powerpoint/2010/main" val="39065179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schemeClr val="tx1"/>
                </a:solidFill>
                <a:latin typeface="Baskerville Old Face" panose="02020602080505020303" pitchFamily="18" charset="0"/>
              </a:rPr>
              <a:t>	South Park is an comedic animated sitcom that has aired on Comedy Central for over 25 years. It follows </a:t>
            </a:r>
            <a:r>
              <a:rPr lang="en-US" sz="1200" dirty="0">
                <a:solidFill>
                  <a:schemeClr val="tx1"/>
                </a:solidFill>
                <a:latin typeface="Baskerville Old Face" panose="02020602080505020303" pitchFamily="18" charset="0"/>
                <a:cs typeface="Times New Roman" panose="02020603050405020304" pitchFamily="18" charset="0"/>
              </a:rPr>
              <a:t>a dysfunctional</a:t>
            </a:r>
            <a:r>
              <a:rPr lang="en-US" sz="1200" dirty="0">
                <a:solidFill>
                  <a:schemeClr val="tx1"/>
                </a:solidFill>
                <a:effectLst/>
                <a:latin typeface="Baskerville Old Face" panose="02020602080505020303" pitchFamily="18" charset="0"/>
                <a:ea typeface="Calibri" panose="020F0502020204030204" pitchFamily="34" charset="0"/>
                <a:cs typeface="Times New Roman" panose="02020603050405020304" pitchFamily="18" charset="0"/>
              </a:rPr>
              <a:t> small group of Coloradoan 4</a:t>
            </a:r>
            <a:r>
              <a:rPr lang="en-US" sz="1200" baseline="30000" dirty="0">
                <a:solidFill>
                  <a:schemeClr val="tx1"/>
                </a:solidFill>
                <a:effectLst/>
                <a:latin typeface="Baskerville Old Face" panose="02020602080505020303" pitchFamily="18" charset="0"/>
                <a:ea typeface="Calibri" panose="020F0502020204030204" pitchFamily="34" charset="0"/>
                <a:cs typeface="Times New Roman" panose="02020603050405020304" pitchFamily="18" charset="0"/>
              </a:rPr>
              <a:t>th</a:t>
            </a:r>
            <a:r>
              <a:rPr lang="en-US" sz="1200" dirty="0">
                <a:solidFill>
                  <a:schemeClr val="tx1"/>
                </a:solidFill>
                <a:effectLst/>
                <a:latin typeface="Baskerville Old Face" panose="02020602080505020303" pitchFamily="18" charset="0"/>
                <a:ea typeface="Calibri" panose="020F0502020204030204" pitchFamily="34" charset="0"/>
                <a:cs typeface="Times New Roman" panose="02020603050405020304" pitchFamily="18" charset="0"/>
              </a:rPr>
              <a:t> graders and their exploits in the titles hometown. It has became synonymous with dark, profane, sexual innuendo, and adult humor. The show has remained popular </a:t>
            </a:r>
            <a:r>
              <a:rPr lang="en-US" sz="1200" dirty="0">
                <a:solidFill>
                  <a:schemeClr val="tx1"/>
                </a:solidFill>
                <a:latin typeface="Baskerville Old Face" panose="02020602080505020303" pitchFamily="18" charset="0"/>
                <a:ea typeface="Calibri" panose="020F0502020204030204" pitchFamily="34" charset="0"/>
                <a:cs typeface="Times New Roman" panose="02020603050405020304" pitchFamily="18" charset="0"/>
              </a:rPr>
              <a:t>and </a:t>
            </a:r>
            <a:r>
              <a:rPr lang="en-US" sz="1200" dirty="0">
                <a:solidFill>
                  <a:schemeClr val="tx1"/>
                </a:solidFill>
                <a:effectLst/>
                <a:latin typeface="Baskerville Old Face" panose="02020602080505020303" pitchFamily="18" charset="0"/>
                <a:ea typeface="Calibri" panose="020F0502020204030204" pitchFamily="34" charset="0"/>
                <a:cs typeface="Times New Roman" panose="02020603050405020304" pitchFamily="18" charset="0"/>
              </a:rPr>
              <a:t>culturally relevant as social satire, pop culture, political references, and numerous other gags have remained the shows bread and butter from the shows hilarious creators Matt Stone and Trey Parker. </a:t>
            </a:r>
            <a:endParaRPr lang="en-US" dirty="0"/>
          </a:p>
        </p:txBody>
      </p:sp>
      <p:sp>
        <p:nvSpPr>
          <p:cNvPr id="4" name="Slide Number Placeholder 3"/>
          <p:cNvSpPr>
            <a:spLocks noGrp="1"/>
          </p:cNvSpPr>
          <p:nvPr>
            <p:ph type="sldNum" sz="quarter" idx="5"/>
          </p:nvPr>
        </p:nvSpPr>
        <p:spPr/>
        <p:txBody>
          <a:bodyPr/>
          <a:lstStyle/>
          <a:p>
            <a:fld id="{1CC71777-E0DF-466A-A6C1-9D80C886A92D}" type="slidenum">
              <a:rPr lang="en-US" smtClean="0"/>
              <a:t>2</a:t>
            </a:fld>
            <a:endParaRPr lang="en-US"/>
          </a:p>
        </p:txBody>
      </p:sp>
    </p:spTree>
    <p:extLst>
      <p:ext uri="{BB962C8B-B14F-4D97-AF65-F5344CB8AC3E}">
        <p14:creationId xmlns:p14="http://schemas.microsoft.com/office/powerpoint/2010/main" val="16970615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In our contemporary world of politically correctness, where general consensus of culture shuns, cancels, or otherwise finds most anything offensive this show has indeed remained a constant. After some research and data digging we began to wonder…Has one of the most offensive, infamous, no holds barred shows in history become less offensive as time and culture has progressed?</a:t>
            </a:r>
            <a:br>
              <a:rPr lang="en-US" dirty="0"/>
            </a:br>
            <a:br>
              <a:rPr lang="en-US" dirty="0"/>
            </a:br>
            <a:r>
              <a:rPr lang="en-US" dirty="0"/>
              <a:t> 	So, this is a quantitative sentiment analysis of the dialogue of the characters, jokes, and offensiveness of the TV series SouthPark. We do a deep dive into the words of SouthPark, over 70,000 lines taken from 18 full seasons, to see if we can pick out some underlying trends to see if one of  TV’s most extreme shows has indeed become more socially acceptable. </a:t>
            </a:r>
          </a:p>
        </p:txBody>
      </p:sp>
      <p:sp>
        <p:nvSpPr>
          <p:cNvPr id="4" name="Slide Number Placeholder 3"/>
          <p:cNvSpPr>
            <a:spLocks noGrp="1"/>
          </p:cNvSpPr>
          <p:nvPr>
            <p:ph type="sldNum" sz="quarter" idx="5"/>
          </p:nvPr>
        </p:nvSpPr>
        <p:spPr/>
        <p:txBody>
          <a:bodyPr/>
          <a:lstStyle/>
          <a:p>
            <a:fld id="{1CC71777-E0DF-466A-A6C1-9D80C886A92D}" type="slidenum">
              <a:rPr lang="en-US" smtClean="0"/>
              <a:t>3</a:t>
            </a:fld>
            <a:endParaRPr lang="en-US"/>
          </a:p>
        </p:txBody>
      </p:sp>
    </p:spTree>
    <p:extLst>
      <p:ext uri="{BB962C8B-B14F-4D97-AF65-F5344CB8AC3E}">
        <p14:creationId xmlns:p14="http://schemas.microsoft.com/office/powerpoint/2010/main" val="21339150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Our groups null hypothesis is that SouthPark has not changed at all in offensiveness over time even as culture has become more sensitive to the type of jokes the SouthPark built its show upon. Our hypothesis is assumed to be true and thus will be tested against the shows extreme language, usage of racial dialogue, radical ideologies, political jokes, religious jokes, and other criteria and parameters to create a sentiment analysis of the shows offensiveness. We will also look at user ratings of seasons or episodes correspond to those characters saying the most slanderous things. We will then use linear regression to determine if the show has become less offensive or more offensive over time and subsequently more or less popular. After our analysis is conducted from the collected data, we will either accept or reject our null hypothesis for the alternative hypothesis which is a.) The shows offensiveness has decreased over time or b.) The shows offensiveness has increased over time. </a:t>
            </a:r>
          </a:p>
        </p:txBody>
      </p:sp>
      <p:sp>
        <p:nvSpPr>
          <p:cNvPr id="4" name="Slide Number Placeholder 3"/>
          <p:cNvSpPr>
            <a:spLocks noGrp="1"/>
          </p:cNvSpPr>
          <p:nvPr>
            <p:ph type="sldNum" sz="quarter" idx="5"/>
          </p:nvPr>
        </p:nvSpPr>
        <p:spPr/>
        <p:txBody>
          <a:bodyPr/>
          <a:lstStyle/>
          <a:p>
            <a:fld id="{1CC71777-E0DF-466A-A6C1-9D80C886A92D}" type="slidenum">
              <a:rPr lang="en-US" smtClean="0"/>
              <a:t>4</a:t>
            </a:fld>
            <a:endParaRPr lang="en-US"/>
          </a:p>
        </p:txBody>
      </p:sp>
    </p:spTree>
    <p:extLst>
      <p:ext uri="{BB962C8B-B14F-4D97-AF65-F5344CB8AC3E}">
        <p14:creationId xmlns:p14="http://schemas.microsoft.com/office/powerpoint/2010/main" val="26785277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AutoNum type="arabicPeriod"/>
            </a:pPr>
            <a:r>
              <a:rPr lang="en-US" sz="1200" b="1" dirty="0" err="1">
                <a:latin typeface="Baskerville Old Face" panose="02020602080505020303" pitchFamily="18" charset="0"/>
              </a:rPr>
              <a:t>Pseudocoding</a:t>
            </a:r>
            <a:r>
              <a:rPr lang="en-US" sz="1200" b="1" dirty="0">
                <a:latin typeface="Baskerville Old Face" panose="02020602080505020303" pitchFamily="18" charset="0"/>
              </a:rPr>
              <a:t> &amp; Identifying our data source</a:t>
            </a:r>
            <a:r>
              <a:rPr lang="en-US" sz="1200" dirty="0">
                <a:latin typeface="Baskerville Old Face" panose="02020602080505020303" pitchFamily="18" charset="0"/>
              </a:rPr>
              <a:t>: “</a:t>
            </a:r>
            <a:r>
              <a:rPr lang="en-US" sz="1200" i="1" dirty="0">
                <a:latin typeface="Baskerville Old Face" panose="02020602080505020303" pitchFamily="18" charset="0"/>
              </a:rPr>
              <a:t>South Park Dialogue</a:t>
            </a:r>
            <a:r>
              <a:rPr lang="en-US" sz="1200" dirty="0">
                <a:latin typeface="Baskerville Old Face" panose="02020602080505020303" pitchFamily="18" charset="0"/>
              </a:rPr>
              <a:t>: More than 70,000 lines of dialogue by season, episode, and character.” via Kaggle</a:t>
            </a:r>
          </a:p>
          <a:p>
            <a:pPr marL="342900" indent="-342900">
              <a:buAutoNum type="arabicPeriod"/>
            </a:pPr>
            <a:endParaRPr lang="en-US" sz="1200" dirty="0">
              <a:latin typeface="Baskerville Old Face" panose="02020602080505020303" pitchFamily="18" charset="0"/>
            </a:endParaRPr>
          </a:p>
          <a:p>
            <a:pPr marL="342900" indent="-342900">
              <a:buAutoNum type="arabicPeriod"/>
            </a:pPr>
            <a:r>
              <a:rPr lang="en-US" sz="1200" b="1" dirty="0" err="1">
                <a:latin typeface="Baskerville Old Face" panose="02020602080505020303" pitchFamily="18" charset="0"/>
              </a:rPr>
              <a:t>Identifiying</a:t>
            </a:r>
            <a:r>
              <a:rPr lang="en-US" sz="1200" b="1" dirty="0">
                <a:latin typeface="Baskerville Old Face" panose="02020602080505020303" pitchFamily="18" charset="0"/>
              </a:rPr>
              <a:t> our dependencies: </a:t>
            </a:r>
            <a:r>
              <a:rPr lang="en-US" sz="1200" dirty="0" err="1">
                <a:latin typeface="Baskerville Old Face" panose="02020602080505020303" pitchFamily="18" charset="0"/>
              </a:rPr>
              <a:t>TextBlob</a:t>
            </a:r>
            <a:r>
              <a:rPr lang="en-US" sz="1200" dirty="0">
                <a:latin typeface="Baskerville Old Face" panose="02020602080505020303" pitchFamily="18" charset="0"/>
              </a:rPr>
              <a:t>, NLTK, </a:t>
            </a:r>
            <a:r>
              <a:rPr lang="en-US" sz="1200" dirty="0" err="1">
                <a:latin typeface="Baskerville Old Face" panose="02020602080505020303" pitchFamily="18" charset="0"/>
              </a:rPr>
              <a:t>Sklearn</a:t>
            </a:r>
            <a:r>
              <a:rPr lang="en-US" sz="1200" dirty="0">
                <a:latin typeface="Baskerville Old Face" panose="02020602080505020303" pitchFamily="18" charset="0"/>
              </a:rPr>
              <a:t>, </a:t>
            </a:r>
            <a:r>
              <a:rPr lang="en-US" sz="1200" dirty="0" err="1">
                <a:latin typeface="Baskerville Old Face" panose="02020602080505020303" pitchFamily="18" charset="0"/>
              </a:rPr>
              <a:t>TermColor</a:t>
            </a:r>
            <a:r>
              <a:rPr lang="en-US" sz="1200" dirty="0">
                <a:latin typeface="Baskerville Old Face" panose="02020602080505020303" pitchFamily="18" charset="0"/>
              </a:rPr>
              <a:t>, </a:t>
            </a:r>
            <a:r>
              <a:rPr lang="en-US" sz="1200" dirty="0" err="1">
                <a:latin typeface="Baskerville Old Face" panose="02020602080505020303" pitchFamily="18" charset="0"/>
              </a:rPr>
              <a:t>Better_Profanity</a:t>
            </a:r>
            <a:r>
              <a:rPr lang="en-US" sz="1200" dirty="0">
                <a:latin typeface="Baskerville Old Face" panose="02020602080505020303" pitchFamily="18" charset="0"/>
              </a:rPr>
              <a:t>, </a:t>
            </a:r>
            <a:r>
              <a:rPr lang="en-US" sz="1200" dirty="0" err="1">
                <a:latin typeface="Baskerville Old Face" panose="02020602080505020303" pitchFamily="18" charset="0"/>
              </a:rPr>
              <a:t>TfidVectorizer</a:t>
            </a:r>
            <a:r>
              <a:rPr lang="en-US" sz="1200" dirty="0">
                <a:latin typeface="Baskerville Old Face" panose="02020602080505020303" pitchFamily="18" charset="0"/>
              </a:rPr>
              <a:t>, </a:t>
            </a:r>
            <a:r>
              <a:rPr lang="en-US" sz="1200" dirty="0" err="1">
                <a:latin typeface="Baskerville Old Face" panose="02020602080505020303" pitchFamily="18" charset="0"/>
              </a:rPr>
              <a:t>TweetTokenizer</a:t>
            </a:r>
            <a:r>
              <a:rPr lang="en-US" sz="1200" dirty="0">
                <a:latin typeface="Baskerville Old Face" panose="02020602080505020303" pitchFamily="18" charset="0"/>
              </a:rPr>
              <a:t> as well as matplotlib, pandas, </a:t>
            </a:r>
            <a:r>
              <a:rPr lang="en-US" sz="1200" dirty="0" err="1">
                <a:latin typeface="Baskerville Old Face" panose="02020602080505020303" pitchFamily="18" charset="0"/>
              </a:rPr>
              <a:t>numpy</a:t>
            </a:r>
            <a:r>
              <a:rPr lang="en-US" sz="1200" dirty="0">
                <a:latin typeface="Baskerville Old Face" panose="02020602080505020303" pitchFamily="18" charset="0"/>
              </a:rPr>
              <a:t>, and a few other libraries.</a:t>
            </a:r>
          </a:p>
          <a:p>
            <a:pPr marL="342900" indent="-342900">
              <a:buAutoNum type="arabicPeriod"/>
            </a:pPr>
            <a:endParaRPr lang="en-US" sz="1200" dirty="0">
              <a:latin typeface="Baskerville Old Face" panose="02020602080505020303" pitchFamily="18" charset="0"/>
            </a:endParaRPr>
          </a:p>
          <a:p>
            <a:pPr marL="342900" indent="-342900">
              <a:buAutoNum type="arabicPeriod"/>
            </a:pPr>
            <a:r>
              <a:rPr lang="en-US" sz="1200" b="1" dirty="0">
                <a:latin typeface="Baskerville Old Face" panose="02020602080505020303" pitchFamily="18" charset="0"/>
              </a:rPr>
              <a:t>Coding: </a:t>
            </a:r>
            <a:r>
              <a:rPr lang="en-US" sz="1200" dirty="0">
                <a:latin typeface="Baskerville Old Face" panose="02020602080505020303" pitchFamily="18" charset="0"/>
              </a:rPr>
              <a:t>Parsing out lines by season, character, and episode. Creating cleaned databases by filtering regular words against swear, profane, racial, political, or offensive words into a list and sorting them by season.    </a:t>
            </a:r>
          </a:p>
          <a:p>
            <a:pPr marL="342900" indent="-342900">
              <a:buAutoNum type="arabicPeriod"/>
            </a:pPr>
            <a:endParaRPr lang="en-US" sz="1200" dirty="0">
              <a:latin typeface="Baskerville Old Face" panose="02020602080505020303" pitchFamily="18" charset="0"/>
            </a:endParaRPr>
          </a:p>
          <a:p>
            <a:pPr marL="342900" indent="-342900">
              <a:buAutoNum type="arabicPeriod"/>
            </a:pPr>
            <a:r>
              <a:rPr lang="en-US" sz="1200" b="1" dirty="0">
                <a:latin typeface="Baskerville Old Face" panose="02020602080505020303" pitchFamily="18" charset="0"/>
              </a:rPr>
              <a:t>Sentiment Analysis: </a:t>
            </a:r>
            <a:r>
              <a:rPr lang="en-US" sz="1200" dirty="0">
                <a:latin typeface="Baskerville Old Face" panose="02020602080505020303" pitchFamily="18" charset="0"/>
              </a:rPr>
              <a:t>Running a sentiment analysis to score words as positive or offensive using </a:t>
            </a:r>
            <a:r>
              <a:rPr lang="en-US" sz="1200" dirty="0" err="1">
                <a:latin typeface="Baskerville Old Face" panose="02020602080505020303" pitchFamily="18" charset="0"/>
              </a:rPr>
              <a:t>VaderSentiment</a:t>
            </a:r>
            <a:r>
              <a:rPr lang="en-US" sz="1200" dirty="0">
                <a:latin typeface="Baskerville Old Face" panose="02020602080505020303" pitchFamily="18" charset="0"/>
              </a:rPr>
              <a:t>. </a:t>
            </a:r>
          </a:p>
          <a:p>
            <a:pPr marL="342900" indent="-342900">
              <a:buAutoNum type="arabicPeriod"/>
            </a:pPr>
            <a:endParaRPr lang="en-US" sz="1200" dirty="0">
              <a:latin typeface="Baskerville Old Face" panose="02020602080505020303" pitchFamily="18" charset="0"/>
            </a:endParaRPr>
          </a:p>
          <a:p>
            <a:pPr marL="342900" indent="-342900">
              <a:buAutoNum type="arabicPeriod"/>
            </a:pPr>
            <a:r>
              <a:rPr lang="en-US" sz="1200" b="1" dirty="0">
                <a:latin typeface="Baskerville Old Face" panose="02020602080505020303" pitchFamily="18" charset="0"/>
              </a:rPr>
              <a:t>Analyzing and plotting our results: </a:t>
            </a:r>
            <a:r>
              <a:rPr lang="en-US" sz="1200" dirty="0">
                <a:latin typeface="Baskerville Old Face" panose="02020602080505020303" pitchFamily="18" charset="0"/>
              </a:rPr>
              <a:t>We used linear regression, sentiment analysis, statistical regression and statistical significance. </a:t>
            </a:r>
          </a:p>
          <a:p>
            <a:endParaRPr lang="en-US" dirty="0"/>
          </a:p>
        </p:txBody>
      </p:sp>
      <p:sp>
        <p:nvSpPr>
          <p:cNvPr id="4" name="Slide Number Placeholder 3"/>
          <p:cNvSpPr>
            <a:spLocks noGrp="1"/>
          </p:cNvSpPr>
          <p:nvPr>
            <p:ph type="sldNum" sz="quarter" idx="5"/>
          </p:nvPr>
        </p:nvSpPr>
        <p:spPr/>
        <p:txBody>
          <a:bodyPr/>
          <a:lstStyle/>
          <a:p>
            <a:fld id="{1CC71777-E0DF-466A-A6C1-9D80C886A92D}" type="slidenum">
              <a:rPr lang="en-US" smtClean="0"/>
              <a:t>5</a:t>
            </a:fld>
            <a:endParaRPr lang="en-US"/>
          </a:p>
        </p:txBody>
      </p:sp>
    </p:spTree>
    <p:extLst>
      <p:ext uri="{BB962C8B-B14F-4D97-AF65-F5344CB8AC3E}">
        <p14:creationId xmlns:p14="http://schemas.microsoft.com/office/powerpoint/2010/main" val="16147135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CC71777-E0DF-466A-A6C1-9D80C886A92D}" type="slidenum">
              <a:rPr lang="en-US" smtClean="0"/>
              <a:t>6</a:t>
            </a:fld>
            <a:endParaRPr lang="en-US"/>
          </a:p>
        </p:txBody>
      </p:sp>
    </p:spTree>
    <p:extLst>
      <p:ext uri="{BB962C8B-B14F-4D97-AF65-F5344CB8AC3E}">
        <p14:creationId xmlns:p14="http://schemas.microsoft.com/office/powerpoint/2010/main" val="15357636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CC71777-E0DF-466A-A6C1-9D80C886A92D}" type="slidenum">
              <a:rPr lang="en-US" smtClean="0"/>
              <a:t>7</a:t>
            </a:fld>
            <a:endParaRPr lang="en-US"/>
          </a:p>
        </p:txBody>
      </p:sp>
    </p:spTree>
    <p:extLst>
      <p:ext uri="{BB962C8B-B14F-4D97-AF65-F5344CB8AC3E}">
        <p14:creationId xmlns:p14="http://schemas.microsoft.com/office/powerpoint/2010/main" val="40550463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CC71777-E0DF-466A-A6C1-9D80C886A92D}" type="slidenum">
              <a:rPr lang="en-US" smtClean="0"/>
              <a:t>8</a:t>
            </a:fld>
            <a:endParaRPr lang="en-US"/>
          </a:p>
        </p:txBody>
      </p:sp>
    </p:spTree>
    <p:extLst>
      <p:ext uri="{BB962C8B-B14F-4D97-AF65-F5344CB8AC3E}">
        <p14:creationId xmlns:p14="http://schemas.microsoft.com/office/powerpoint/2010/main" val="16861855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Take poll and proceed accordingly. </a:t>
            </a:r>
          </a:p>
        </p:txBody>
      </p:sp>
      <p:sp>
        <p:nvSpPr>
          <p:cNvPr id="4" name="Slide Number Placeholder 3"/>
          <p:cNvSpPr>
            <a:spLocks noGrp="1"/>
          </p:cNvSpPr>
          <p:nvPr>
            <p:ph type="sldNum" sz="quarter" idx="5"/>
          </p:nvPr>
        </p:nvSpPr>
        <p:spPr/>
        <p:txBody>
          <a:bodyPr/>
          <a:lstStyle/>
          <a:p>
            <a:fld id="{1CC71777-E0DF-466A-A6C1-9D80C886A92D}" type="slidenum">
              <a:rPr lang="en-US" smtClean="0"/>
              <a:t>9</a:t>
            </a:fld>
            <a:endParaRPr lang="en-US"/>
          </a:p>
        </p:txBody>
      </p:sp>
    </p:spTree>
    <p:extLst>
      <p:ext uri="{BB962C8B-B14F-4D97-AF65-F5344CB8AC3E}">
        <p14:creationId xmlns:p14="http://schemas.microsoft.com/office/powerpoint/2010/main" val="19783165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03504" y="770467"/>
            <a:ext cx="10782300" cy="3352800"/>
          </a:xfrm>
        </p:spPr>
        <p:txBody>
          <a:bodyPr anchor="b">
            <a:noAutofit/>
          </a:bodyPr>
          <a:lstStyle>
            <a:lvl1pPr algn="l">
              <a:lnSpc>
                <a:spcPct val="80000"/>
              </a:lnSpc>
              <a:defRPr sz="8800" spc="-12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667512" y="4206876"/>
            <a:ext cx="9228201" cy="1645920"/>
          </a:xfrm>
        </p:spPr>
        <p:txBody>
          <a:bodyPr>
            <a:normAutofit/>
          </a:bodyPr>
          <a:lstStyle>
            <a:lvl1pPr marL="0" indent="0" algn="l">
              <a:buNone/>
              <a:defRPr sz="3200">
                <a:solidFill>
                  <a:schemeClr val="bg1"/>
                </a:solidFill>
                <a:latin typeface="+mj-lt"/>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lvl1pPr>
              <a:defRPr>
                <a:solidFill>
                  <a:srgbClr val="FFFFFF">
                    <a:alpha val="80000"/>
                  </a:srgbClr>
                </a:solidFill>
              </a:defRPr>
            </a:lvl1pPr>
          </a:lstStyle>
          <a:p>
            <a:fld id="{43531D81-3A5C-4F87-87E3-BA9E474CC59C}" type="datetimeFigureOut">
              <a:rPr lang="en-US" smtClean="0"/>
              <a:t>4/30/2022</a:t>
            </a:fld>
            <a:endParaRPr lang="en-US"/>
          </a:p>
        </p:txBody>
      </p:sp>
      <p:sp>
        <p:nvSpPr>
          <p:cNvPr id="8" name="Footer Placeholder 7"/>
          <p:cNvSpPr>
            <a:spLocks noGrp="1"/>
          </p:cNvSpPr>
          <p:nvPr>
            <p:ph type="ftr" sz="quarter" idx="11"/>
          </p:nvPr>
        </p:nvSpPr>
        <p:spPr/>
        <p:txBody>
          <a:bodyPr/>
          <a:lstStyle>
            <a:lvl1pPr>
              <a:defRPr>
                <a:solidFill>
                  <a:srgbClr val="FFFFFF">
                    <a:alpha val="80000"/>
                  </a:srgbClr>
                </a:solidFill>
              </a:defRPr>
            </a:lvl1pPr>
          </a:lstStyle>
          <a:p>
            <a:endParaRPr lang="en-US"/>
          </a:p>
        </p:txBody>
      </p:sp>
      <p:sp>
        <p:nvSpPr>
          <p:cNvPr id="9" name="Slide Number Placeholder 8"/>
          <p:cNvSpPr>
            <a:spLocks noGrp="1"/>
          </p:cNvSpPr>
          <p:nvPr>
            <p:ph type="sldNum" sz="quarter" idx="12"/>
          </p:nvPr>
        </p:nvSpPr>
        <p:spPr/>
        <p:txBody>
          <a:bodyPr/>
          <a:lstStyle>
            <a:lvl1pPr>
              <a:defRPr>
                <a:solidFill>
                  <a:srgbClr val="FFFFFF">
                    <a:alpha val="25000"/>
                  </a:srgbClr>
                </a:solidFill>
              </a:defRPr>
            </a:lvl1pPr>
          </a:lstStyle>
          <a:p>
            <a:fld id="{20144B7E-E763-4F11-8FFE-2D232CC7FA5C}" type="slidenum">
              <a:rPr lang="en-US" smtClean="0"/>
              <a:t>‹#›</a:t>
            </a:fld>
            <a:endParaRPr lang="en-US"/>
          </a:p>
        </p:txBody>
      </p:sp>
    </p:spTree>
    <p:extLst>
      <p:ext uri="{BB962C8B-B14F-4D97-AF65-F5344CB8AC3E}">
        <p14:creationId xmlns:p14="http://schemas.microsoft.com/office/powerpoint/2010/main" val="11893894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3531D81-3A5C-4F87-87E3-BA9E474CC59C}" type="datetimeFigureOut">
              <a:rPr lang="en-US" smtClean="0"/>
              <a:t>4/30/2022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144B7E-E763-4F11-8FFE-2D232CC7FA5C}" type="slidenum">
              <a:rPr lang="en-US" smtClean="0"/>
              <a:t>‹#›</a:t>
            </a:fld>
            <a:endParaRPr lang="en-US"/>
          </a:p>
        </p:txBody>
      </p:sp>
    </p:spTree>
    <p:extLst>
      <p:ext uri="{BB962C8B-B14F-4D97-AF65-F5344CB8AC3E}">
        <p14:creationId xmlns:p14="http://schemas.microsoft.com/office/powerpoint/2010/main" val="23632459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43950" y="695325"/>
            <a:ext cx="2628900" cy="48006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1525" y="714375"/>
            <a:ext cx="7734300" cy="54006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3531D81-3A5C-4F87-87E3-BA9E474CC59C}" type="datetimeFigureOut">
              <a:rPr lang="en-US" smtClean="0"/>
              <a:t>4/30/2022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144B7E-E763-4F11-8FFE-2D232CC7FA5C}" type="slidenum">
              <a:rPr lang="en-US" smtClean="0"/>
              <a:t>‹#›</a:t>
            </a:fld>
            <a:endParaRPr lang="en-US"/>
          </a:p>
        </p:txBody>
      </p:sp>
    </p:spTree>
    <p:extLst>
      <p:ext uri="{BB962C8B-B14F-4D97-AF65-F5344CB8AC3E}">
        <p14:creationId xmlns:p14="http://schemas.microsoft.com/office/powerpoint/2010/main" val="31388843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3531D81-3A5C-4F87-87E3-BA9E474CC59C}" type="datetimeFigureOut">
              <a:rPr lang="en-US" smtClean="0"/>
              <a:t>4/30/2022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144B7E-E763-4F11-8FFE-2D232CC7FA5C}" type="slidenum">
              <a:rPr lang="en-US" smtClean="0"/>
              <a:t>‹#›</a:t>
            </a:fld>
            <a:endParaRPr lang="en-US"/>
          </a:p>
        </p:txBody>
      </p:sp>
    </p:spTree>
    <p:extLst>
      <p:ext uri="{BB962C8B-B14F-4D97-AF65-F5344CB8AC3E}">
        <p14:creationId xmlns:p14="http://schemas.microsoft.com/office/powerpoint/2010/main" val="37552826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3504" y="767419"/>
            <a:ext cx="10780776" cy="3355848"/>
          </a:xfrm>
        </p:spPr>
        <p:txBody>
          <a:bodyPr anchor="b">
            <a:normAutofit/>
          </a:bodyPr>
          <a:lstStyle>
            <a:lvl1pPr>
              <a:lnSpc>
                <a:spcPct val="80000"/>
              </a:lnSpc>
              <a:defRPr sz="8800" b="0" baseline="0">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667512" y="4204209"/>
            <a:ext cx="9226296" cy="1645920"/>
          </a:xfrm>
        </p:spPr>
        <p:txBody>
          <a:bodyPr anchor="t">
            <a:normAutofit/>
          </a:bodyPr>
          <a:lstStyle>
            <a:lvl1pPr marL="0" indent="0">
              <a:buNone/>
              <a:defRPr sz="3200">
                <a:solidFill>
                  <a:schemeClr val="tx1"/>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3531D81-3A5C-4F87-87E3-BA9E474CC59C}" type="datetimeFigureOut">
              <a:rPr lang="en-US" smtClean="0"/>
              <a:t>4/30/2022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144B7E-E763-4F11-8FFE-2D232CC7FA5C}" type="slidenum">
              <a:rPr lang="en-US" smtClean="0"/>
              <a:t>‹#›</a:t>
            </a:fld>
            <a:endParaRPr lang="en-US"/>
          </a:p>
        </p:txBody>
      </p:sp>
    </p:spTree>
    <p:extLst>
      <p:ext uri="{BB962C8B-B14F-4D97-AF65-F5344CB8AC3E}">
        <p14:creationId xmlns:p14="http://schemas.microsoft.com/office/powerpoint/2010/main" val="15918553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6656"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011330"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3531D81-3A5C-4F87-87E3-BA9E474CC59C}" type="datetimeFigureOut">
              <a:rPr lang="en-US" smtClean="0"/>
              <a:t>4/30/2022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0144B7E-E763-4F11-8FFE-2D232CC7FA5C}" type="slidenum">
              <a:rPr lang="en-US" smtClean="0"/>
              <a:t>‹#›</a:t>
            </a:fld>
            <a:endParaRPr lang="en-US"/>
          </a:p>
        </p:txBody>
      </p:sp>
    </p:spTree>
    <p:extLst>
      <p:ext uri="{BB962C8B-B14F-4D97-AF65-F5344CB8AC3E}">
        <p14:creationId xmlns:p14="http://schemas.microsoft.com/office/powerpoint/2010/main" val="22666396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676656" y="2040467"/>
            <a:ext cx="4663440" cy="723400"/>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6656" y="2753084"/>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07608" y="2038435"/>
            <a:ext cx="4663440" cy="722376"/>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007608" y="2750990"/>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3531D81-3A5C-4F87-87E3-BA9E474CC59C}" type="datetimeFigureOut">
              <a:rPr lang="en-US" smtClean="0"/>
              <a:t>4/30/2022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0144B7E-E763-4F11-8FFE-2D232CC7FA5C}" type="slidenum">
              <a:rPr lang="en-US" smtClean="0"/>
              <a:t>‹#›</a:t>
            </a:fld>
            <a:endParaRPr lang="en-US"/>
          </a:p>
        </p:txBody>
      </p:sp>
    </p:spTree>
    <p:extLst>
      <p:ext uri="{BB962C8B-B14F-4D97-AF65-F5344CB8AC3E}">
        <p14:creationId xmlns:p14="http://schemas.microsoft.com/office/powerpoint/2010/main" val="5797339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3531D81-3A5C-4F87-87E3-BA9E474CC59C}" type="datetimeFigureOut">
              <a:rPr lang="en-US" smtClean="0"/>
              <a:t>4/30/2022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0144B7E-E763-4F11-8FFE-2D232CC7FA5C}" type="slidenum">
              <a:rPr lang="en-US" smtClean="0"/>
              <a:t>‹#›</a:t>
            </a:fld>
            <a:endParaRPr lang="en-US"/>
          </a:p>
        </p:txBody>
      </p:sp>
    </p:spTree>
    <p:extLst>
      <p:ext uri="{BB962C8B-B14F-4D97-AF65-F5344CB8AC3E}">
        <p14:creationId xmlns:p14="http://schemas.microsoft.com/office/powerpoint/2010/main" val="6626738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3531D81-3A5C-4F87-87E3-BA9E474CC59C}" type="datetimeFigureOut">
              <a:rPr lang="en-US" smtClean="0"/>
              <a:t>4/30/2022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0144B7E-E763-4F11-8FFE-2D232CC7FA5C}" type="slidenum">
              <a:rPr lang="en-US" smtClean="0"/>
              <a:t>‹#›</a:t>
            </a:fld>
            <a:endParaRPr lang="en-US"/>
          </a:p>
        </p:txBody>
      </p:sp>
    </p:spTree>
    <p:extLst>
      <p:ext uri="{BB962C8B-B14F-4D97-AF65-F5344CB8AC3E}">
        <p14:creationId xmlns:p14="http://schemas.microsoft.com/office/powerpoint/2010/main" val="21036621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Rectangle 1"/>
          <p:cNvSpPr/>
          <p:nvPr/>
        </p:nvSpPr>
        <p:spPr>
          <a:xfrm>
            <a:off x="7620000" y="0"/>
            <a:ext cx="457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9" name="Title 8"/>
          <p:cNvSpPr>
            <a:spLocks noGrp="1"/>
          </p:cNvSpPr>
          <p:nvPr>
            <p:ph type="title"/>
          </p:nvPr>
        </p:nvSpPr>
        <p:spPr>
          <a:xfrm>
            <a:off x="8261404" y="542282"/>
            <a:ext cx="3383280" cy="1920240"/>
          </a:xfrm>
        </p:spPr>
        <p:txBody>
          <a:bodyPr anchor="b">
            <a:noAutofit/>
          </a:bodyPr>
          <a:lstStyle>
            <a:lvl1pPr>
              <a:lnSpc>
                <a:spcPct val="85000"/>
              </a:lnSpc>
              <a:defRPr sz="400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762000" y="762000"/>
            <a:ext cx="6096000" cy="45720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275982" y="2511813"/>
            <a:ext cx="3398520" cy="3126987"/>
          </a:xfrm>
        </p:spPr>
        <p:txBody>
          <a:bodyPr>
            <a:normAutofit/>
          </a:bodyPr>
          <a:lstStyle>
            <a:lvl1pPr marL="0" marR="0" indent="0" algn="l" defTabSz="914400" rtl="0" eaLnBrk="1" fontAlgn="auto" latinLnBrk="0" hangingPunct="1">
              <a:lnSpc>
                <a:spcPct val="100000"/>
              </a:lnSpc>
              <a:spcBef>
                <a:spcPts val="1200"/>
              </a:spcBef>
              <a:spcAft>
                <a:spcPts val="0"/>
              </a:spcAft>
              <a:buClrTx/>
              <a:buSzTx/>
              <a:buFontTx/>
              <a:buNone/>
              <a:tabLst/>
              <a:defRPr sz="18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1400"/>
              </a:spcBef>
              <a:spcAft>
                <a:spcPts val="0"/>
              </a:spcAft>
              <a:buClrTx/>
              <a:buSzTx/>
              <a:buFontTx/>
              <a:buNone/>
              <a:tabLst/>
              <a:defRPr/>
            </a:pPr>
            <a:r>
              <a:rPr lang="en-US"/>
              <a:t>Click to edit Master text styles</a:t>
            </a:r>
          </a:p>
        </p:txBody>
      </p:sp>
      <p:sp>
        <p:nvSpPr>
          <p:cNvPr id="5" name="Date Placeholder 4"/>
          <p:cNvSpPr>
            <a:spLocks noGrp="1"/>
          </p:cNvSpPr>
          <p:nvPr>
            <p:ph type="dt" sz="half" idx="10"/>
          </p:nvPr>
        </p:nvSpPr>
        <p:spPr/>
        <p:txBody>
          <a:bodyPr/>
          <a:lstStyle/>
          <a:p>
            <a:fld id="{43531D81-3A5C-4F87-87E3-BA9E474CC59C}" type="datetimeFigureOut">
              <a:rPr lang="en-US" smtClean="0"/>
              <a:t>4/30/2022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lvl1pPr>
              <a:defRPr>
                <a:solidFill>
                  <a:srgbClr val="FFFFFF">
                    <a:alpha val="20000"/>
                  </a:srgbClr>
                </a:solidFill>
              </a:defRPr>
            </a:lvl1pPr>
          </a:lstStyle>
          <a:p>
            <a:fld id="{20144B7E-E763-4F11-8FFE-2D232CC7FA5C}" type="slidenum">
              <a:rPr lang="en-US" smtClean="0"/>
              <a:t>‹#›</a:t>
            </a:fld>
            <a:endParaRPr lang="en-US"/>
          </a:p>
        </p:txBody>
      </p:sp>
    </p:spTree>
    <p:extLst>
      <p:ext uri="{BB962C8B-B14F-4D97-AF65-F5344CB8AC3E}">
        <p14:creationId xmlns:p14="http://schemas.microsoft.com/office/powerpoint/2010/main" val="9137012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49224" y="5418667"/>
            <a:ext cx="10780776" cy="613283"/>
          </a:xfrm>
        </p:spPr>
        <p:txBody>
          <a:bodyPr anchor="b">
            <a:normAutofit/>
          </a:bodyPr>
          <a:lstStyle>
            <a:lvl1pPr>
              <a:defRPr sz="32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12192000" cy="5330952"/>
          </a:xfrm>
          <a:solidFill>
            <a:schemeClr val="accent1">
              <a:lumMod val="40000"/>
              <a:lumOff val="60000"/>
            </a:schemeClr>
          </a:solidFill>
        </p:spPr>
        <p:txBody>
          <a:bodyPr anchor="t"/>
          <a:lstStyle>
            <a:lvl1pPr marL="0" indent="0" algn="ctr">
              <a:spcBef>
                <a:spcPts val="800"/>
              </a:spcBef>
              <a:buNone/>
              <a:defRPr sz="3200">
                <a:solidFill>
                  <a:schemeClr val="tx1">
                    <a:lumMod val="75000"/>
                    <a:lumOff val="2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76656" y="5909735"/>
            <a:ext cx="9229344" cy="533400"/>
          </a:xfrm>
        </p:spPr>
        <p:txBody>
          <a:bodyPr>
            <a:normAutofit/>
          </a:bodyPr>
          <a:lstStyle>
            <a:lvl1pPr marL="0" indent="0">
              <a:lnSpc>
                <a:spcPct val="90000"/>
              </a:lnSpc>
              <a:buNone/>
              <a:defRPr sz="14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2" name="Date Placeholder 11"/>
          <p:cNvSpPr>
            <a:spLocks noGrp="1"/>
          </p:cNvSpPr>
          <p:nvPr>
            <p:ph type="dt" sz="half" idx="10"/>
          </p:nvPr>
        </p:nvSpPr>
        <p:spPr/>
        <p:txBody>
          <a:bodyPr/>
          <a:lstStyle>
            <a:lvl1pPr>
              <a:defRPr>
                <a:solidFill>
                  <a:srgbClr val="FFFFFF">
                    <a:alpha val="80000"/>
                  </a:srgbClr>
                </a:solidFill>
              </a:defRPr>
            </a:lvl1pPr>
          </a:lstStyle>
          <a:p>
            <a:fld id="{43531D81-3A5C-4F87-87E3-BA9E474CC59C}" type="datetimeFigureOut">
              <a:rPr lang="en-US" smtClean="0"/>
              <a:t>4/30/2022</a:t>
            </a:fld>
            <a:endParaRPr lang="en-US"/>
          </a:p>
        </p:txBody>
      </p:sp>
      <p:sp>
        <p:nvSpPr>
          <p:cNvPr id="13" name="Footer Placeholder 12"/>
          <p:cNvSpPr>
            <a:spLocks noGrp="1"/>
          </p:cNvSpPr>
          <p:nvPr>
            <p:ph type="ftr" sz="quarter" idx="11"/>
          </p:nvPr>
        </p:nvSpPr>
        <p:spPr/>
        <p:txBody>
          <a:bodyPr/>
          <a:lstStyle>
            <a:lvl1pPr>
              <a:defRPr>
                <a:solidFill>
                  <a:srgbClr val="FFFFFF">
                    <a:alpha val="80000"/>
                  </a:srgbClr>
                </a:solidFill>
              </a:defRPr>
            </a:lvl1pPr>
          </a:lstStyle>
          <a:p>
            <a:endParaRPr lang="en-US"/>
          </a:p>
        </p:txBody>
      </p:sp>
      <p:sp>
        <p:nvSpPr>
          <p:cNvPr id="14" name="Slide Number Placeholder 13"/>
          <p:cNvSpPr>
            <a:spLocks noGrp="1"/>
          </p:cNvSpPr>
          <p:nvPr>
            <p:ph type="sldNum" sz="quarter" idx="12"/>
          </p:nvPr>
        </p:nvSpPr>
        <p:spPr/>
        <p:txBody>
          <a:bodyPr/>
          <a:lstStyle>
            <a:lvl1pPr>
              <a:defRPr>
                <a:solidFill>
                  <a:srgbClr val="FFFFFF">
                    <a:alpha val="25000"/>
                  </a:srgbClr>
                </a:solidFill>
              </a:defRPr>
            </a:lvl1pPr>
          </a:lstStyle>
          <a:p>
            <a:fld id="{20144B7E-E763-4F11-8FFE-2D232CC7FA5C}" type="slidenum">
              <a:rPr lang="en-US" smtClean="0"/>
              <a:t>‹#›</a:t>
            </a:fld>
            <a:endParaRPr lang="en-US"/>
          </a:p>
        </p:txBody>
      </p:sp>
    </p:spTree>
    <p:extLst>
      <p:ext uri="{BB962C8B-B14F-4D97-AF65-F5344CB8AC3E}">
        <p14:creationId xmlns:p14="http://schemas.microsoft.com/office/powerpoint/2010/main" val="2873095200"/>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tile tx="0" ty="0" sx="100000" sy="100000" flip="xy" algn="tl"/>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57224" y="499533"/>
            <a:ext cx="10772775" cy="165819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76656" y="2011680"/>
            <a:ext cx="10753725" cy="376618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85800" y="6412447"/>
            <a:ext cx="4114800" cy="228600"/>
          </a:xfrm>
          <a:prstGeom prst="rect">
            <a:avLst/>
          </a:prstGeom>
        </p:spPr>
        <p:txBody>
          <a:bodyPr vert="horz" lIns="91440" tIns="45720" rIns="91440" bIns="45720" rtlCol="0" anchor="ctr"/>
          <a:lstStyle>
            <a:lvl1pPr algn="l">
              <a:defRPr sz="950">
                <a:solidFill>
                  <a:schemeClr val="tx1">
                    <a:alpha val="80000"/>
                  </a:schemeClr>
                </a:solidFill>
              </a:defRPr>
            </a:lvl1pPr>
          </a:lstStyle>
          <a:p>
            <a:fld id="{43531D81-3A5C-4F87-87E3-BA9E474CC59C}" type="datetimeFigureOut">
              <a:rPr lang="en-US" smtClean="0"/>
              <a:t>4/30/2022</a:t>
            </a:fld>
            <a:endParaRPr lang="en-US"/>
          </a:p>
        </p:txBody>
      </p:sp>
      <p:sp>
        <p:nvSpPr>
          <p:cNvPr id="5" name="Footer Placeholder 4"/>
          <p:cNvSpPr>
            <a:spLocks noGrp="1"/>
          </p:cNvSpPr>
          <p:nvPr>
            <p:ph type="ftr" sz="quarter" idx="3"/>
          </p:nvPr>
        </p:nvSpPr>
        <p:spPr>
          <a:xfrm>
            <a:off x="685800" y="6554697"/>
            <a:ext cx="5029200" cy="228600"/>
          </a:xfrm>
          <a:prstGeom prst="rect">
            <a:avLst/>
          </a:prstGeom>
        </p:spPr>
        <p:txBody>
          <a:bodyPr vert="horz" lIns="91440" tIns="45720" rIns="91440" bIns="45720" rtlCol="0" anchor="ctr"/>
          <a:lstStyle>
            <a:lvl1pPr algn="l">
              <a:defRPr sz="950" cap="all" baseline="0">
                <a:solidFill>
                  <a:schemeClr val="tx1">
                    <a:alpha val="80000"/>
                  </a:schemeClr>
                </a:solidFill>
              </a:defRPr>
            </a:lvl1pPr>
          </a:lstStyle>
          <a:p>
            <a:endParaRPr lang="en-US"/>
          </a:p>
        </p:txBody>
      </p:sp>
      <p:sp>
        <p:nvSpPr>
          <p:cNvPr id="6" name="Slide Number Placeholder 5"/>
          <p:cNvSpPr>
            <a:spLocks noGrp="1"/>
          </p:cNvSpPr>
          <p:nvPr>
            <p:ph type="sldNum" sz="quarter" idx="4"/>
          </p:nvPr>
        </p:nvSpPr>
        <p:spPr>
          <a:xfrm>
            <a:off x="8763926" y="5876412"/>
            <a:ext cx="2926080" cy="1397039"/>
          </a:xfrm>
          <a:prstGeom prst="rect">
            <a:avLst/>
          </a:prstGeom>
        </p:spPr>
        <p:txBody>
          <a:bodyPr vert="horz" lIns="91440" tIns="45720" rIns="91440" bIns="45720" rtlCol="0" anchor="b"/>
          <a:lstStyle>
            <a:lvl1pPr algn="r">
              <a:defRPr sz="10300" b="0">
                <a:ln>
                  <a:noFill/>
                </a:ln>
                <a:solidFill>
                  <a:schemeClr val="accent1">
                    <a:alpha val="25000"/>
                  </a:schemeClr>
                </a:solidFill>
                <a:latin typeface="+mj-lt"/>
              </a:defRPr>
            </a:lvl1pPr>
          </a:lstStyle>
          <a:p>
            <a:fld id="{20144B7E-E763-4F11-8FFE-2D232CC7FA5C}" type="slidenum">
              <a:rPr lang="en-US" smtClean="0"/>
              <a:t>‹#›</a:t>
            </a:fld>
            <a:endParaRPr lang="en-US"/>
          </a:p>
        </p:txBody>
      </p:sp>
    </p:spTree>
    <p:extLst>
      <p:ext uri="{BB962C8B-B14F-4D97-AF65-F5344CB8AC3E}">
        <p14:creationId xmlns:p14="http://schemas.microsoft.com/office/powerpoint/2010/main" val="235699042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p:titleStyle>
    <p:body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jp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jp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jpg"/></Relationships>
</file>

<file path=ppt/slides/_rels/slide13.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0.jp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jpg"/></Relationships>
</file>

<file path=ppt/slides/_rels/slide15.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5.jpg"/></Relationships>
</file>

<file path=ppt/slides/_rels/slide16.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0.jp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20.jp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18.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0.jpg"/><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g"/><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20.jp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20.jpg"/><Relationship Id="rId1" Type="http://schemas.openxmlformats.org/officeDocument/2006/relationships/slideLayout" Target="../slideLayouts/slideLayout2.xml"/><Relationship Id="rId4" Type="http://schemas.openxmlformats.org/officeDocument/2006/relationships/hyperlink" Target="https://southpark.fandom.com/wiki/So"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41.jpg"/></Relationships>
</file>

<file path=ppt/slides/_rels/slide3.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4.jp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tile tx="0" ty="0" sx="100000" sy="100000" flip="xy"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78BB95-B8FF-4C61-B8BF-B0A4EEFF0A13}"/>
              </a:ext>
            </a:extLst>
          </p:cNvPr>
          <p:cNvSpPr>
            <a:spLocks noGrp="1"/>
          </p:cNvSpPr>
          <p:nvPr>
            <p:ph type="ctrTitle"/>
          </p:nvPr>
        </p:nvSpPr>
        <p:spPr>
          <a:xfrm>
            <a:off x="281344" y="1205812"/>
            <a:ext cx="5022094" cy="1101771"/>
          </a:xfrm>
        </p:spPr>
        <p:txBody>
          <a:bodyPr>
            <a:normAutofit/>
          </a:bodyPr>
          <a:lstStyle/>
          <a:p>
            <a:pPr algn="ctr"/>
            <a:r>
              <a:rPr lang="en-US" sz="6000" b="1" dirty="0" err="1">
                <a:solidFill>
                  <a:schemeClr val="tx1"/>
                </a:solidFill>
                <a:latin typeface="Baskerville Old Face" panose="02020602080505020303" pitchFamily="18" charset="0"/>
              </a:rPr>
              <a:t>Tegridy</a:t>
            </a:r>
            <a:r>
              <a:rPr lang="en-US" sz="6000" b="1" dirty="0">
                <a:solidFill>
                  <a:schemeClr val="tx1"/>
                </a:solidFill>
                <a:latin typeface="Baskerville Old Face" panose="02020602080505020303" pitchFamily="18" charset="0"/>
              </a:rPr>
              <a:t> Farms</a:t>
            </a:r>
          </a:p>
        </p:txBody>
      </p:sp>
      <p:sp>
        <p:nvSpPr>
          <p:cNvPr id="3" name="Subtitle 2">
            <a:extLst>
              <a:ext uri="{FF2B5EF4-FFF2-40B4-BE49-F238E27FC236}">
                <a16:creationId xmlns:a16="http://schemas.microsoft.com/office/drawing/2014/main" id="{058A72F2-3376-4D0C-A4D8-BDC51BA89487}"/>
              </a:ext>
            </a:extLst>
          </p:cNvPr>
          <p:cNvSpPr>
            <a:spLocks noGrp="1"/>
          </p:cNvSpPr>
          <p:nvPr>
            <p:ph type="subTitle" idx="1"/>
          </p:nvPr>
        </p:nvSpPr>
        <p:spPr>
          <a:xfrm>
            <a:off x="838959" y="3100230"/>
            <a:ext cx="4141559" cy="2729070"/>
          </a:xfrm>
        </p:spPr>
        <p:txBody>
          <a:bodyPr>
            <a:normAutofit/>
          </a:bodyPr>
          <a:lstStyle/>
          <a:p>
            <a:endParaRPr lang="en-US" sz="2800" dirty="0">
              <a:solidFill>
                <a:schemeClr val="tx1"/>
              </a:solidFill>
              <a:latin typeface="Bookman Old Style" panose="02050604050505020204" pitchFamily="18" charset="0"/>
            </a:endParaRPr>
          </a:p>
        </p:txBody>
      </p:sp>
      <p:sp>
        <p:nvSpPr>
          <p:cNvPr id="71" name="Rectangle 70">
            <a:extLst>
              <a:ext uri="{FF2B5EF4-FFF2-40B4-BE49-F238E27FC236}">
                <a16:creationId xmlns:a16="http://schemas.microsoft.com/office/drawing/2014/main" id="{FCA118C4-32A6-466D-8453-BA738103A0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52536" y="0"/>
            <a:ext cx="6739464"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South Park' Co-Creator Matt Stone on his $900 Million Deal - Bloomberg">
            <a:extLst>
              <a:ext uri="{FF2B5EF4-FFF2-40B4-BE49-F238E27FC236}">
                <a16:creationId xmlns:a16="http://schemas.microsoft.com/office/drawing/2014/main" id="{3039720E-1A8C-4DD2-A284-031AB05F3C1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9641" r="25445" b="-2"/>
          <a:stretch/>
        </p:blipFill>
        <p:spPr bwMode="auto">
          <a:xfrm>
            <a:off x="6096000" y="629265"/>
            <a:ext cx="5452536" cy="5585271"/>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EEEE3772-C075-467A-9D04-0BB5A8AF32CE}"/>
              </a:ext>
            </a:extLst>
          </p:cNvPr>
          <p:cNvSpPr txBox="1"/>
          <p:nvPr/>
        </p:nvSpPr>
        <p:spPr>
          <a:xfrm>
            <a:off x="419488" y="2307583"/>
            <a:ext cx="4797039" cy="584775"/>
          </a:xfrm>
          <a:prstGeom prst="rect">
            <a:avLst/>
          </a:prstGeom>
          <a:noFill/>
        </p:spPr>
        <p:txBody>
          <a:bodyPr wrap="square">
            <a:spAutoFit/>
          </a:bodyPr>
          <a:lstStyle/>
          <a:p>
            <a:pPr algn="ctr"/>
            <a:r>
              <a:rPr lang="en-US" sz="3200" b="1" dirty="0">
                <a:solidFill>
                  <a:schemeClr val="tx1"/>
                </a:solidFill>
                <a:latin typeface="Baskerville Old Face" panose="02020602080505020303" pitchFamily="18" charset="0"/>
              </a:rPr>
              <a:t>Data Analysis with </a:t>
            </a:r>
            <a:r>
              <a:rPr lang="en-US" sz="3200" b="1" dirty="0" err="1">
                <a:solidFill>
                  <a:schemeClr val="tx1"/>
                </a:solidFill>
                <a:latin typeface="Baskerville Old Face" panose="02020602080505020303" pitchFamily="18" charset="0"/>
              </a:rPr>
              <a:t>Tegridy</a:t>
            </a:r>
            <a:endParaRPr lang="en-US" sz="3200" b="1" dirty="0">
              <a:solidFill>
                <a:schemeClr val="tx1"/>
              </a:solidFill>
              <a:latin typeface="Baskerville Old Face" panose="02020602080505020303" pitchFamily="18" charset="0"/>
            </a:endParaRPr>
          </a:p>
        </p:txBody>
      </p:sp>
      <p:pic>
        <p:nvPicPr>
          <p:cNvPr id="11" name="Picture 10">
            <a:extLst>
              <a:ext uri="{FF2B5EF4-FFF2-40B4-BE49-F238E27FC236}">
                <a16:creationId xmlns:a16="http://schemas.microsoft.com/office/drawing/2014/main" id="{E69A4E52-3AE0-4F0F-8A52-777B64426F1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4177" y="3100230"/>
            <a:ext cx="4909567" cy="2936942"/>
          </a:xfrm>
          <a:prstGeom prst="rect">
            <a:avLst/>
          </a:prstGeom>
        </p:spPr>
      </p:pic>
      <p:sp>
        <p:nvSpPr>
          <p:cNvPr id="14" name="Rectangle 13">
            <a:extLst>
              <a:ext uri="{FF2B5EF4-FFF2-40B4-BE49-F238E27FC236}">
                <a16:creationId xmlns:a16="http://schemas.microsoft.com/office/drawing/2014/main" id="{561581CF-C61F-4853-9458-12AEBE53A4D5}"/>
              </a:ext>
            </a:extLst>
          </p:cNvPr>
          <p:cNvSpPr/>
          <p:nvPr/>
        </p:nvSpPr>
        <p:spPr>
          <a:xfrm>
            <a:off x="205385" y="132522"/>
            <a:ext cx="11781230" cy="6612835"/>
          </a:xfrm>
          <a:prstGeom prst="rect">
            <a:avLst/>
          </a:prstGeom>
          <a:noFill/>
          <a:ln>
            <a:solidFill>
              <a:schemeClr val="tx1"/>
            </a:solidFill>
          </a:ln>
          <a:effectLst>
            <a:glow rad="1016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456571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E7CFAA6-1DBB-43B0-BD82-2FB83CF4E4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157EA0A-AB82-4A38-9E2B-374BDD602CFF}"/>
              </a:ext>
            </a:extLst>
          </p:cNvPr>
          <p:cNvSpPr>
            <a:spLocks noGrp="1"/>
          </p:cNvSpPr>
          <p:nvPr>
            <p:ph type="title"/>
          </p:nvPr>
        </p:nvSpPr>
        <p:spPr>
          <a:xfrm>
            <a:off x="880342" y="254650"/>
            <a:ext cx="9524379" cy="85724"/>
          </a:xfrm>
        </p:spPr>
        <p:txBody>
          <a:bodyPr>
            <a:normAutofit fontScale="90000"/>
          </a:bodyPr>
          <a:lstStyle/>
          <a:p>
            <a:r>
              <a:rPr lang="en-US" sz="7200" dirty="0">
                <a:solidFill>
                  <a:schemeClr val="bg1"/>
                </a:solidFill>
                <a:latin typeface="Abadi" panose="020B0604020104020204" pitchFamily="34" charset="0"/>
              </a:rPr>
              <a:t>               </a:t>
            </a:r>
            <a:r>
              <a:rPr lang="en-US" sz="4400" dirty="0">
                <a:solidFill>
                  <a:schemeClr val="bg1"/>
                </a:solidFill>
                <a:latin typeface="Baskerville Old Face" panose="02020602080505020303" pitchFamily="18" charset="0"/>
              </a:rPr>
              <a:t>The Swear List</a:t>
            </a:r>
          </a:p>
        </p:txBody>
      </p:sp>
      <p:cxnSp>
        <p:nvCxnSpPr>
          <p:cNvPr id="10" name="Straight Connector 9">
            <a:extLst>
              <a:ext uri="{FF2B5EF4-FFF2-40B4-BE49-F238E27FC236}">
                <a16:creationId xmlns:a16="http://schemas.microsoft.com/office/drawing/2014/main" id="{9E13708B-D2E3-41E3-BD49-F910056473E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71323" y="2211346"/>
            <a:ext cx="0" cy="2349584"/>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EED6B70E-B55A-4DFC-8BD0-9F1925455C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0522" y="702122"/>
            <a:ext cx="5061135" cy="5837732"/>
          </a:xfrm>
          <a:prstGeom prst="rect">
            <a:avLst/>
          </a:prstGeom>
          <a:effectLst>
            <a:glow rad="127000">
              <a:schemeClr val="bg1"/>
            </a:glow>
            <a:outerShdw blurRad="50800" dist="50800" dir="5400000" algn="ctr" rotWithShape="0">
              <a:schemeClr val="bg1"/>
            </a:outerShdw>
          </a:effectLst>
        </p:spPr>
      </p:pic>
      <p:pic>
        <p:nvPicPr>
          <p:cNvPr id="14" name="Picture 13">
            <a:extLst>
              <a:ext uri="{FF2B5EF4-FFF2-40B4-BE49-F238E27FC236}">
                <a16:creationId xmlns:a16="http://schemas.microsoft.com/office/drawing/2014/main" id="{33732E3F-88AE-4048-A688-E971C3B17C1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0343" y="702122"/>
            <a:ext cx="4762189" cy="5837732"/>
          </a:xfrm>
          <a:prstGeom prst="rect">
            <a:avLst/>
          </a:prstGeom>
          <a:effectLst>
            <a:glow rad="127000">
              <a:schemeClr val="bg2"/>
            </a:glow>
            <a:outerShdw blurRad="50800" dist="50800" dir="5400000" algn="ctr" rotWithShape="0">
              <a:schemeClr val="bg1"/>
            </a:outerShdw>
          </a:effectLst>
        </p:spPr>
      </p:pic>
      <p:pic>
        <p:nvPicPr>
          <p:cNvPr id="16" name="Picture 15">
            <a:extLst>
              <a:ext uri="{FF2B5EF4-FFF2-40B4-BE49-F238E27FC236}">
                <a16:creationId xmlns:a16="http://schemas.microsoft.com/office/drawing/2014/main" id="{F3CFE978-EBBA-465D-A8CF-233B1C3DC26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62672" y="2782111"/>
            <a:ext cx="3404681" cy="2529191"/>
          </a:xfrm>
          <a:prstGeom prst="rect">
            <a:avLst/>
          </a:prstGeom>
        </p:spPr>
      </p:pic>
    </p:spTree>
    <p:extLst>
      <p:ext uri="{BB962C8B-B14F-4D97-AF65-F5344CB8AC3E}">
        <p14:creationId xmlns:p14="http://schemas.microsoft.com/office/powerpoint/2010/main" val="26665758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A2CE450-9C66-4105-8189-46DB4D184372}"/>
              </a:ext>
            </a:extLst>
          </p:cNvPr>
          <p:cNvSpPr>
            <a:spLocks noGrp="1"/>
          </p:cNvSpPr>
          <p:nvPr>
            <p:ph type="ctrTitle"/>
          </p:nvPr>
        </p:nvSpPr>
        <p:spPr>
          <a:xfrm>
            <a:off x="6105918" y="2890702"/>
            <a:ext cx="5717782" cy="5018293"/>
          </a:xfrm>
        </p:spPr>
        <p:txBody>
          <a:bodyPr/>
          <a:lstStyle/>
          <a:p>
            <a:r>
              <a:rPr lang="en-US" sz="2400" dirty="0">
                <a:solidFill>
                  <a:schemeClr val="tx1"/>
                </a:solidFill>
                <a:latin typeface="Baskerville Old Face" panose="02020602080505020303" pitchFamily="18" charset="0"/>
              </a:rPr>
              <a:t>	</a:t>
            </a: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r>
              <a:rPr lang="en-US" sz="2400" dirty="0">
                <a:solidFill>
                  <a:schemeClr val="tx1"/>
                </a:solidFill>
                <a:latin typeface="Baskerville Old Face" panose="02020602080505020303" pitchFamily="18" charset="0"/>
              </a:rPr>
              <a:t>	</a:t>
            </a: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effectLst/>
                <a:latin typeface="Baskerville Old Face" panose="02020602080505020303" pitchFamily="18" charset="0"/>
                <a:ea typeface="Calibri" panose="020F0502020204030204" pitchFamily="34" charset="0"/>
                <a:cs typeface="Times New Roman" panose="02020603050405020304" pitchFamily="18" charset="0"/>
              </a:rPr>
            </a:br>
            <a:r>
              <a:rPr lang="en-US" sz="2400" dirty="0">
                <a:solidFill>
                  <a:schemeClr val="tx1"/>
                </a:solidFill>
                <a:effectLst/>
                <a:latin typeface="Baskerville Old Face" panose="02020602080505020303" pitchFamily="18" charset="0"/>
                <a:ea typeface="Calibri" panose="020F0502020204030204" pitchFamily="34" charset="0"/>
                <a:cs typeface="Times New Roman" panose="02020603050405020304" pitchFamily="18" charset="0"/>
              </a:rPr>
              <a:t> </a:t>
            </a: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endParaRPr lang="en-US" sz="2400" dirty="0">
              <a:solidFill>
                <a:schemeClr val="tx1"/>
              </a:solidFill>
              <a:latin typeface="Baskerville Old Face" panose="02020602080505020303" pitchFamily="18" charset="0"/>
            </a:endParaRPr>
          </a:p>
        </p:txBody>
      </p:sp>
      <p:sp>
        <p:nvSpPr>
          <p:cNvPr id="6" name="Rectangle 5">
            <a:extLst>
              <a:ext uri="{FF2B5EF4-FFF2-40B4-BE49-F238E27FC236}">
                <a16:creationId xmlns:a16="http://schemas.microsoft.com/office/drawing/2014/main" id="{EC7593DF-A8EB-4177-BF66-7EF502461B98}"/>
              </a:ext>
            </a:extLst>
          </p:cNvPr>
          <p:cNvSpPr/>
          <p:nvPr/>
        </p:nvSpPr>
        <p:spPr>
          <a:xfrm>
            <a:off x="159314" y="195055"/>
            <a:ext cx="11853538" cy="6467889"/>
          </a:xfrm>
          <a:prstGeom prst="rect">
            <a:avLst/>
          </a:prstGeom>
          <a:noFill/>
          <a:ln>
            <a:solidFill>
              <a:schemeClr val="tx1"/>
            </a:solidFill>
          </a:ln>
          <a:effectLst>
            <a:glow rad="63500">
              <a:schemeClr val="accent4">
                <a:lumMod val="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F5C54673-1C8D-4967-B8F7-4B3FBE479508}"/>
              </a:ext>
            </a:extLst>
          </p:cNvPr>
          <p:cNvSpPr txBox="1"/>
          <p:nvPr/>
        </p:nvSpPr>
        <p:spPr>
          <a:xfrm>
            <a:off x="6086081" y="515547"/>
            <a:ext cx="5496317" cy="411779"/>
          </a:xfrm>
          <a:prstGeom prst="rect">
            <a:avLst/>
          </a:prstGeom>
          <a:solidFill>
            <a:schemeClr val="accent1"/>
          </a:solidFill>
        </p:spPr>
        <p:txBody>
          <a:bodyPr wrap="square">
            <a:spAutoFit/>
          </a:bodyPr>
          <a:lstStyle/>
          <a:p>
            <a:pPr marL="0" marR="0" lvl="0" indent="0" defTabSz="914400" rtl="0" eaLnBrk="1" fontAlgn="auto" latinLnBrk="0" hangingPunct="1">
              <a:lnSpc>
                <a:spcPct val="85000"/>
              </a:lnSpc>
              <a:spcBef>
                <a:spcPts val="1300"/>
              </a:spcBef>
              <a:spcAft>
                <a:spcPts val="0"/>
              </a:spcAft>
              <a:buClrTx/>
              <a:buSzTx/>
              <a:buFont typeface="Arial" pitchFamily="34" charset="0"/>
              <a:buNone/>
              <a:tabLst/>
              <a:defRPr/>
            </a:pPr>
            <a:endParaRPr kumimoji="0" lang="en-US" sz="2400" b="1" i="0" u="none" strike="noStrike" kern="1200" cap="none" spc="0" normalizeH="0" baseline="0" noProof="0" dirty="0">
              <a:ln>
                <a:noFill/>
              </a:ln>
              <a:solidFill>
                <a:prstClr val="black"/>
              </a:solidFill>
              <a:effectLst/>
              <a:uLnTx/>
              <a:uFillTx/>
              <a:latin typeface="Baskerville Old Face" panose="02020602080505020303" pitchFamily="18" charset="0"/>
            </a:endParaRPr>
          </a:p>
        </p:txBody>
      </p:sp>
      <p:sp>
        <p:nvSpPr>
          <p:cNvPr id="3" name="TextBox 2">
            <a:extLst>
              <a:ext uri="{FF2B5EF4-FFF2-40B4-BE49-F238E27FC236}">
                <a16:creationId xmlns:a16="http://schemas.microsoft.com/office/drawing/2014/main" id="{8FBE0CCE-0D8D-43BA-9B22-17C566F3D03E}"/>
              </a:ext>
            </a:extLst>
          </p:cNvPr>
          <p:cNvSpPr txBox="1"/>
          <p:nvPr/>
        </p:nvSpPr>
        <p:spPr>
          <a:xfrm>
            <a:off x="2296103" y="1152774"/>
            <a:ext cx="6538137" cy="646331"/>
          </a:xfrm>
          <a:prstGeom prst="rect">
            <a:avLst/>
          </a:prstGeom>
          <a:noFill/>
        </p:spPr>
        <p:txBody>
          <a:bodyPr wrap="square" rtlCol="0">
            <a:spAutoFit/>
          </a:bodyPr>
          <a:lstStyle/>
          <a:p>
            <a:pPr marL="342900" indent="-342900">
              <a:buAutoNum type="arabicPeriod"/>
            </a:pPr>
            <a:endParaRPr lang="en-US" dirty="0">
              <a:latin typeface="Baskerville Old Face" panose="02020602080505020303" pitchFamily="18" charset="0"/>
            </a:endParaRPr>
          </a:p>
          <a:p>
            <a:pPr marL="342900" indent="-342900">
              <a:buAutoNum type="arabicPeriod"/>
            </a:pPr>
            <a:endParaRPr lang="en-US" dirty="0"/>
          </a:p>
        </p:txBody>
      </p:sp>
      <p:sp>
        <p:nvSpPr>
          <p:cNvPr id="15" name="Title 1">
            <a:extLst>
              <a:ext uri="{FF2B5EF4-FFF2-40B4-BE49-F238E27FC236}">
                <a16:creationId xmlns:a16="http://schemas.microsoft.com/office/drawing/2014/main" id="{16AB1026-CDD4-4C6A-A8F8-E14529776DCA}"/>
              </a:ext>
            </a:extLst>
          </p:cNvPr>
          <p:cNvSpPr txBox="1">
            <a:spLocks/>
          </p:cNvSpPr>
          <p:nvPr/>
        </p:nvSpPr>
        <p:spPr>
          <a:xfrm>
            <a:off x="-1146759" y="92995"/>
            <a:ext cx="10288192" cy="1155704"/>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pPr marL="0" marR="0" lvl="0" indent="0" algn="l" defTabSz="914400" rtl="0" eaLnBrk="1" fontAlgn="auto" latinLnBrk="0" hangingPunct="1">
              <a:lnSpc>
                <a:spcPct val="85000"/>
              </a:lnSpc>
              <a:spcBef>
                <a:spcPct val="0"/>
              </a:spcBef>
              <a:spcAft>
                <a:spcPts val="0"/>
              </a:spcAft>
              <a:buClrTx/>
              <a:buSzTx/>
              <a:buFontTx/>
              <a:buNone/>
              <a:tabLst/>
              <a:defRPr/>
            </a:pPr>
            <a:r>
              <a:rPr kumimoji="0" lang="en-US" sz="7200" b="0" i="0" u="none" strike="noStrike" kern="1200" cap="none" spc="-120" normalizeH="0" baseline="0" noProof="0" dirty="0">
                <a:ln>
                  <a:noFill/>
                </a:ln>
                <a:solidFill>
                  <a:sysClr val="windowText" lastClr="000000"/>
                </a:solidFill>
                <a:effectLst/>
                <a:uLnTx/>
                <a:uFillTx/>
                <a:latin typeface="Abadi" panose="020B0604020104020204" pitchFamily="34" charset="0"/>
                <a:ea typeface="+mj-ea"/>
                <a:cs typeface="+mj-cs"/>
              </a:rPr>
              <a:t>                     </a:t>
            </a:r>
            <a:r>
              <a:rPr kumimoji="0" lang="en-US" sz="4700" b="0" i="0" u="none" strike="noStrike" kern="1200" cap="none" spc="-120" normalizeH="0" baseline="0" noProof="0" dirty="0">
                <a:ln>
                  <a:noFill/>
                </a:ln>
                <a:solidFill>
                  <a:sysClr val="windowText" lastClr="000000"/>
                </a:solidFill>
                <a:effectLst/>
                <a:uLnTx/>
                <a:uFillTx/>
                <a:latin typeface="Baskerville Old Face" panose="02020602080505020303" pitchFamily="18" charset="0"/>
                <a:ea typeface="+mj-ea"/>
                <a:cs typeface="+mj-cs"/>
              </a:rPr>
              <a:t>The Swear List by Frequency</a:t>
            </a:r>
          </a:p>
        </p:txBody>
      </p:sp>
      <p:pic>
        <p:nvPicPr>
          <p:cNvPr id="5" name="Picture 4">
            <a:extLst>
              <a:ext uri="{FF2B5EF4-FFF2-40B4-BE49-F238E27FC236}">
                <a16:creationId xmlns:a16="http://schemas.microsoft.com/office/drawing/2014/main" id="{4E4C4DD7-603E-43F9-AB16-EA6154D860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3888" y="1200737"/>
            <a:ext cx="11664386" cy="5510170"/>
          </a:xfrm>
          <a:prstGeom prst="rect">
            <a:avLst/>
          </a:prstGeom>
        </p:spPr>
      </p:pic>
      <p:pic>
        <p:nvPicPr>
          <p:cNvPr id="9" name="Picture 8">
            <a:extLst>
              <a:ext uri="{FF2B5EF4-FFF2-40B4-BE49-F238E27FC236}">
                <a16:creationId xmlns:a16="http://schemas.microsoft.com/office/drawing/2014/main" id="{FE57135D-3BD6-48FB-B4CA-50F11DE847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58747" y="1522111"/>
            <a:ext cx="3837150" cy="2116034"/>
          </a:xfrm>
          <a:prstGeom prst="rect">
            <a:avLst/>
          </a:prstGeom>
        </p:spPr>
      </p:pic>
    </p:spTree>
    <p:extLst>
      <p:ext uri="{BB962C8B-B14F-4D97-AF65-F5344CB8AC3E}">
        <p14:creationId xmlns:p14="http://schemas.microsoft.com/office/powerpoint/2010/main" val="421379582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E7CFAA6-1DBB-43B0-BD82-2FB83CF4E4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157EA0A-AB82-4A38-9E2B-374BDD602CFF}"/>
              </a:ext>
            </a:extLst>
          </p:cNvPr>
          <p:cNvSpPr>
            <a:spLocks noGrp="1"/>
          </p:cNvSpPr>
          <p:nvPr>
            <p:ph type="title"/>
          </p:nvPr>
        </p:nvSpPr>
        <p:spPr>
          <a:xfrm>
            <a:off x="706299" y="639763"/>
            <a:ext cx="3947998" cy="5492750"/>
          </a:xfrm>
        </p:spPr>
        <p:txBody>
          <a:bodyPr>
            <a:normAutofit/>
          </a:bodyPr>
          <a:lstStyle/>
          <a:p>
            <a:r>
              <a:rPr lang="en-US" sz="4400" dirty="0">
                <a:solidFill>
                  <a:schemeClr val="bg1"/>
                </a:solidFill>
                <a:latin typeface="Abadi" panose="020B0604020104020204" pitchFamily="34" charset="0"/>
              </a:rPr>
              <a:t> </a:t>
            </a:r>
          </a:p>
        </p:txBody>
      </p:sp>
      <p:cxnSp>
        <p:nvCxnSpPr>
          <p:cNvPr id="10" name="Straight Connector 9">
            <a:extLst>
              <a:ext uri="{FF2B5EF4-FFF2-40B4-BE49-F238E27FC236}">
                <a16:creationId xmlns:a16="http://schemas.microsoft.com/office/drawing/2014/main" id="{9E13708B-D2E3-41E3-BD49-F910056473E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71323" y="2211346"/>
            <a:ext cx="0" cy="2349584"/>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1C59C8DB-E577-4E2D-B3AF-AE89354B05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8417" y="142187"/>
            <a:ext cx="11675166" cy="6537902"/>
          </a:xfrm>
          <a:prstGeom prst="rect">
            <a:avLst/>
          </a:prstGeom>
        </p:spPr>
      </p:pic>
      <p:sp>
        <p:nvSpPr>
          <p:cNvPr id="12" name="Rectangle 11">
            <a:extLst>
              <a:ext uri="{FF2B5EF4-FFF2-40B4-BE49-F238E27FC236}">
                <a16:creationId xmlns:a16="http://schemas.microsoft.com/office/drawing/2014/main" id="{7D2EFF7C-3F34-451D-AA56-2AC893490B8F}"/>
              </a:ext>
            </a:extLst>
          </p:cNvPr>
          <p:cNvSpPr/>
          <p:nvPr/>
        </p:nvSpPr>
        <p:spPr>
          <a:xfrm>
            <a:off x="2650436" y="178098"/>
            <a:ext cx="7036904" cy="923330"/>
          </a:xfrm>
          <a:prstGeom prst="rect">
            <a:avLst/>
          </a:prstGeom>
          <a:noFill/>
        </p:spPr>
        <p:txBody>
          <a:bodyPr wrap="square" lIns="91440" tIns="45720" rIns="91440" bIns="45720">
            <a:spAutoFit/>
          </a:bodyPr>
          <a:lstStyle/>
          <a:p>
            <a:pPr algn="ctr"/>
            <a:r>
              <a:rPr lang="en-US" sz="5400" b="1" spc="50" dirty="0">
                <a:ln w="9525" cmpd="sng">
                  <a:solidFill>
                    <a:schemeClr val="accent1"/>
                  </a:solidFill>
                  <a:prstDash val="solid"/>
                </a:ln>
                <a:solidFill>
                  <a:srgbClr val="70AD47">
                    <a:tint val="1000"/>
                  </a:srgbClr>
                </a:solidFill>
                <a:effectLst>
                  <a:glow rad="38100">
                    <a:schemeClr val="accent1">
                      <a:alpha val="40000"/>
                    </a:schemeClr>
                  </a:glow>
                </a:effectLst>
              </a:rPr>
              <a:t>Swear Words by Season </a:t>
            </a:r>
          </a:p>
        </p:txBody>
      </p:sp>
      <p:pic>
        <p:nvPicPr>
          <p:cNvPr id="9" name="Picture 8">
            <a:extLst>
              <a:ext uri="{FF2B5EF4-FFF2-40B4-BE49-F238E27FC236}">
                <a16:creationId xmlns:a16="http://schemas.microsoft.com/office/drawing/2014/main" id="{26C7D431-3534-4125-8BA4-75AF044A067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96118" y="1243615"/>
            <a:ext cx="9786027" cy="4888898"/>
          </a:xfrm>
          <a:prstGeom prst="rect">
            <a:avLst/>
          </a:prstGeom>
        </p:spPr>
      </p:pic>
    </p:spTree>
    <p:extLst>
      <p:ext uri="{BB962C8B-B14F-4D97-AF65-F5344CB8AC3E}">
        <p14:creationId xmlns:p14="http://schemas.microsoft.com/office/powerpoint/2010/main" val="401680538"/>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E7CFAA6-1DBB-43B0-BD82-2FB83CF4E4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157EA0A-AB82-4A38-9E2B-374BDD602CFF}"/>
              </a:ext>
            </a:extLst>
          </p:cNvPr>
          <p:cNvSpPr>
            <a:spLocks noGrp="1"/>
          </p:cNvSpPr>
          <p:nvPr>
            <p:ph type="title"/>
          </p:nvPr>
        </p:nvSpPr>
        <p:spPr>
          <a:xfrm>
            <a:off x="706299" y="639763"/>
            <a:ext cx="3947998" cy="5492750"/>
          </a:xfrm>
        </p:spPr>
        <p:txBody>
          <a:bodyPr>
            <a:normAutofit/>
          </a:bodyPr>
          <a:lstStyle/>
          <a:p>
            <a:r>
              <a:rPr lang="en-US" sz="4400" dirty="0">
                <a:solidFill>
                  <a:schemeClr val="bg1"/>
                </a:solidFill>
                <a:latin typeface="Abadi" panose="020B0604020104020204" pitchFamily="34" charset="0"/>
              </a:rPr>
              <a:t> </a:t>
            </a:r>
          </a:p>
        </p:txBody>
      </p:sp>
      <p:cxnSp>
        <p:nvCxnSpPr>
          <p:cNvPr id="10" name="Straight Connector 9">
            <a:extLst>
              <a:ext uri="{FF2B5EF4-FFF2-40B4-BE49-F238E27FC236}">
                <a16:creationId xmlns:a16="http://schemas.microsoft.com/office/drawing/2014/main" id="{9E13708B-D2E3-41E3-BD49-F910056473E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71323" y="2211346"/>
            <a:ext cx="0" cy="2349584"/>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pic>
        <p:nvPicPr>
          <p:cNvPr id="6" name="Content Placeholder 5">
            <a:extLst>
              <a:ext uri="{FF2B5EF4-FFF2-40B4-BE49-F238E27FC236}">
                <a16:creationId xmlns:a16="http://schemas.microsoft.com/office/drawing/2014/main" id="{416B1D9B-161D-419A-B8D9-2D197A72B60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09490" y="176498"/>
            <a:ext cx="11757224" cy="6502598"/>
          </a:xfrm>
        </p:spPr>
      </p:pic>
      <p:sp>
        <p:nvSpPr>
          <p:cNvPr id="13" name="TextBox 12">
            <a:extLst>
              <a:ext uri="{FF2B5EF4-FFF2-40B4-BE49-F238E27FC236}">
                <a16:creationId xmlns:a16="http://schemas.microsoft.com/office/drawing/2014/main" id="{6157E2FD-E8EC-4F54-AC75-DD71F498BBDE}"/>
              </a:ext>
            </a:extLst>
          </p:cNvPr>
          <p:cNvSpPr txBox="1"/>
          <p:nvPr/>
        </p:nvSpPr>
        <p:spPr>
          <a:xfrm>
            <a:off x="1987826" y="176498"/>
            <a:ext cx="8680174" cy="830997"/>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50" normalizeH="0" baseline="0" noProof="0" dirty="0">
                <a:ln w="9525" cmpd="sng">
                  <a:solidFill>
                    <a:srgbClr val="50B4C8"/>
                  </a:solidFill>
                  <a:prstDash val="solid"/>
                </a:ln>
                <a:solidFill>
                  <a:srgbClr val="70AD47">
                    <a:tint val="1000"/>
                  </a:srgbClr>
                </a:solidFill>
                <a:effectLst>
                  <a:glow rad="38100">
                    <a:srgbClr val="50B4C8">
                      <a:alpha val="40000"/>
                    </a:srgbClr>
                  </a:glow>
                </a:effectLst>
                <a:uLnTx/>
                <a:uFillTx/>
                <a:latin typeface="Calibri Light" panose="020F0302020204030204"/>
                <a:ea typeface="+mn-ea"/>
                <a:cs typeface="+mn-cs"/>
              </a:rPr>
              <a:t>Swear Words by Season</a:t>
            </a:r>
          </a:p>
        </p:txBody>
      </p:sp>
      <p:pic>
        <p:nvPicPr>
          <p:cNvPr id="19" name="Picture 18">
            <a:extLst>
              <a:ext uri="{FF2B5EF4-FFF2-40B4-BE49-F238E27FC236}">
                <a16:creationId xmlns:a16="http://schemas.microsoft.com/office/drawing/2014/main" id="{56FDE8B2-E1A9-423A-A765-91296BC7441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01957" y="1382634"/>
            <a:ext cx="9186852" cy="4749879"/>
          </a:xfrm>
          <a:prstGeom prst="rect">
            <a:avLst/>
          </a:prstGeom>
        </p:spPr>
      </p:pic>
    </p:spTree>
    <p:extLst>
      <p:ext uri="{BB962C8B-B14F-4D97-AF65-F5344CB8AC3E}">
        <p14:creationId xmlns:p14="http://schemas.microsoft.com/office/powerpoint/2010/main" val="1506004394"/>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E7CFAA6-1DBB-43B0-BD82-2FB83CF4E4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157EA0A-AB82-4A38-9E2B-374BDD602CFF}"/>
              </a:ext>
            </a:extLst>
          </p:cNvPr>
          <p:cNvSpPr>
            <a:spLocks noGrp="1"/>
          </p:cNvSpPr>
          <p:nvPr>
            <p:ph type="title"/>
          </p:nvPr>
        </p:nvSpPr>
        <p:spPr>
          <a:xfrm>
            <a:off x="706299" y="639763"/>
            <a:ext cx="3947998" cy="5492750"/>
          </a:xfrm>
        </p:spPr>
        <p:txBody>
          <a:bodyPr>
            <a:normAutofit/>
          </a:bodyPr>
          <a:lstStyle/>
          <a:p>
            <a:r>
              <a:rPr lang="en-US" sz="4400" dirty="0">
                <a:solidFill>
                  <a:schemeClr val="bg1"/>
                </a:solidFill>
                <a:latin typeface="Abadi" panose="020B0604020104020204" pitchFamily="34" charset="0"/>
              </a:rPr>
              <a:t> </a:t>
            </a:r>
          </a:p>
        </p:txBody>
      </p:sp>
      <p:cxnSp>
        <p:nvCxnSpPr>
          <p:cNvPr id="10" name="Straight Connector 9">
            <a:extLst>
              <a:ext uri="{FF2B5EF4-FFF2-40B4-BE49-F238E27FC236}">
                <a16:creationId xmlns:a16="http://schemas.microsoft.com/office/drawing/2014/main" id="{9E13708B-D2E3-41E3-BD49-F910056473E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71323" y="2211346"/>
            <a:ext cx="0" cy="2349584"/>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pic>
        <p:nvPicPr>
          <p:cNvPr id="6" name="Content Placeholder 5">
            <a:extLst>
              <a:ext uri="{FF2B5EF4-FFF2-40B4-BE49-F238E27FC236}">
                <a16:creationId xmlns:a16="http://schemas.microsoft.com/office/drawing/2014/main" id="{139A0341-CE3E-4006-B17D-F2329C390F3A}"/>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82763" y="155713"/>
            <a:ext cx="11913705" cy="6546574"/>
          </a:xfrm>
        </p:spPr>
      </p:pic>
      <p:sp>
        <p:nvSpPr>
          <p:cNvPr id="13" name="TextBox 12">
            <a:extLst>
              <a:ext uri="{FF2B5EF4-FFF2-40B4-BE49-F238E27FC236}">
                <a16:creationId xmlns:a16="http://schemas.microsoft.com/office/drawing/2014/main" id="{5D3F85EC-BD18-4FB7-817D-4C9848725DC8}"/>
              </a:ext>
            </a:extLst>
          </p:cNvPr>
          <p:cNvSpPr txBox="1"/>
          <p:nvPr/>
        </p:nvSpPr>
        <p:spPr>
          <a:xfrm>
            <a:off x="2305878" y="325218"/>
            <a:ext cx="8057322" cy="830997"/>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50" normalizeH="0" baseline="0" noProof="0" dirty="0">
                <a:ln w="9525" cmpd="sng">
                  <a:solidFill>
                    <a:srgbClr val="50B4C8"/>
                  </a:solidFill>
                  <a:prstDash val="solid"/>
                </a:ln>
                <a:solidFill>
                  <a:srgbClr val="70AD47">
                    <a:tint val="1000"/>
                  </a:srgbClr>
                </a:solidFill>
                <a:effectLst>
                  <a:glow rad="38100">
                    <a:srgbClr val="50B4C8">
                      <a:alpha val="40000"/>
                    </a:srgbClr>
                  </a:glow>
                </a:effectLst>
                <a:uLnTx/>
                <a:uFillTx/>
                <a:latin typeface="Calibri Light" panose="020F0302020204030204"/>
                <a:ea typeface="+mn-ea"/>
                <a:cs typeface="+mn-cs"/>
              </a:rPr>
              <a:t>Swear Words by Character </a:t>
            </a:r>
          </a:p>
        </p:txBody>
      </p:sp>
      <p:pic>
        <p:nvPicPr>
          <p:cNvPr id="5" name="Picture 4">
            <a:extLst>
              <a:ext uri="{FF2B5EF4-FFF2-40B4-BE49-F238E27FC236}">
                <a16:creationId xmlns:a16="http://schemas.microsoft.com/office/drawing/2014/main" id="{3203C78F-ED30-4ADB-B111-2C97579D503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24687" y="1156214"/>
            <a:ext cx="7828578" cy="5290843"/>
          </a:xfrm>
          <a:prstGeom prst="rect">
            <a:avLst/>
          </a:prstGeom>
        </p:spPr>
      </p:pic>
    </p:spTree>
    <p:extLst>
      <p:ext uri="{BB962C8B-B14F-4D97-AF65-F5344CB8AC3E}">
        <p14:creationId xmlns:p14="http://schemas.microsoft.com/office/powerpoint/2010/main" val="3987244568"/>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E7CFAA6-1DBB-43B0-BD82-2FB83CF4E4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157EA0A-AB82-4A38-9E2B-374BDD602CFF}"/>
              </a:ext>
            </a:extLst>
          </p:cNvPr>
          <p:cNvSpPr>
            <a:spLocks noGrp="1"/>
          </p:cNvSpPr>
          <p:nvPr>
            <p:ph type="title"/>
          </p:nvPr>
        </p:nvSpPr>
        <p:spPr>
          <a:xfrm>
            <a:off x="706299" y="639763"/>
            <a:ext cx="3947998" cy="5492750"/>
          </a:xfrm>
        </p:spPr>
        <p:txBody>
          <a:bodyPr>
            <a:normAutofit/>
          </a:bodyPr>
          <a:lstStyle/>
          <a:p>
            <a:r>
              <a:rPr lang="en-US" sz="4400" dirty="0">
                <a:solidFill>
                  <a:schemeClr val="bg1"/>
                </a:solidFill>
                <a:latin typeface="Abadi" panose="020B0604020104020204" pitchFamily="34" charset="0"/>
              </a:rPr>
              <a:t> </a:t>
            </a:r>
          </a:p>
        </p:txBody>
      </p:sp>
      <p:cxnSp>
        <p:nvCxnSpPr>
          <p:cNvPr id="10" name="Straight Connector 9">
            <a:extLst>
              <a:ext uri="{FF2B5EF4-FFF2-40B4-BE49-F238E27FC236}">
                <a16:creationId xmlns:a16="http://schemas.microsoft.com/office/drawing/2014/main" id="{9E13708B-D2E3-41E3-BD49-F910056473E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71323" y="2211346"/>
            <a:ext cx="0" cy="2349584"/>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pic>
        <p:nvPicPr>
          <p:cNvPr id="6" name="Content Placeholder 5">
            <a:extLst>
              <a:ext uri="{FF2B5EF4-FFF2-40B4-BE49-F238E27FC236}">
                <a16:creationId xmlns:a16="http://schemas.microsoft.com/office/drawing/2014/main" id="{139A0341-CE3E-4006-B17D-F2329C390F3A}"/>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250099" y="112851"/>
            <a:ext cx="11913705" cy="6546574"/>
          </a:xfrm>
        </p:spPr>
      </p:pic>
      <p:sp>
        <p:nvSpPr>
          <p:cNvPr id="13" name="TextBox 12">
            <a:extLst>
              <a:ext uri="{FF2B5EF4-FFF2-40B4-BE49-F238E27FC236}">
                <a16:creationId xmlns:a16="http://schemas.microsoft.com/office/drawing/2014/main" id="{5D3F85EC-BD18-4FB7-817D-4C9848725DC8}"/>
              </a:ext>
            </a:extLst>
          </p:cNvPr>
          <p:cNvSpPr txBox="1"/>
          <p:nvPr/>
        </p:nvSpPr>
        <p:spPr>
          <a:xfrm>
            <a:off x="2305878" y="325218"/>
            <a:ext cx="8057322" cy="830997"/>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50" normalizeH="0" baseline="0" noProof="0" dirty="0">
                <a:ln w="9525" cmpd="sng">
                  <a:solidFill>
                    <a:srgbClr val="50B4C8"/>
                  </a:solidFill>
                  <a:prstDash val="solid"/>
                </a:ln>
                <a:solidFill>
                  <a:srgbClr val="70AD47">
                    <a:tint val="1000"/>
                  </a:srgbClr>
                </a:solidFill>
                <a:effectLst>
                  <a:glow rad="38100">
                    <a:srgbClr val="50B4C8">
                      <a:alpha val="40000"/>
                    </a:srgbClr>
                  </a:glow>
                </a:effectLst>
                <a:uLnTx/>
                <a:uFillTx/>
                <a:latin typeface="Calibri Light" panose="020F0302020204030204"/>
                <a:ea typeface="+mn-ea"/>
                <a:cs typeface="+mn-cs"/>
              </a:rPr>
              <a:t>Swear Words by Character </a:t>
            </a:r>
          </a:p>
        </p:txBody>
      </p:sp>
      <p:pic>
        <p:nvPicPr>
          <p:cNvPr id="9" name="Picture 8">
            <a:extLst>
              <a:ext uri="{FF2B5EF4-FFF2-40B4-BE49-F238E27FC236}">
                <a16:creationId xmlns:a16="http://schemas.microsoft.com/office/drawing/2014/main" id="{635F35CA-30BE-495D-B44E-637536FFF32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0099" y="1156214"/>
            <a:ext cx="11691803" cy="5766667"/>
          </a:xfrm>
          <a:prstGeom prst="rect">
            <a:avLst/>
          </a:prstGeom>
        </p:spPr>
      </p:pic>
    </p:spTree>
    <p:extLst>
      <p:ext uri="{BB962C8B-B14F-4D97-AF65-F5344CB8AC3E}">
        <p14:creationId xmlns:p14="http://schemas.microsoft.com/office/powerpoint/2010/main" val="2677307921"/>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E7CFAA6-1DBB-43B0-BD82-2FB83CF4E4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157EA0A-AB82-4A38-9E2B-374BDD602CFF}"/>
              </a:ext>
            </a:extLst>
          </p:cNvPr>
          <p:cNvSpPr>
            <a:spLocks noGrp="1"/>
          </p:cNvSpPr>
          <p:nvPr>
            <p:ph type="title"/>
          </p:nvPr>
        </p:nvSpPr>
        <p:spPr>
          <a:xfrm>
            <a:off x="706299" y="639763"/>
            <a:ext cx="3947998" cy="5492750"/>
          </a:xfrm>
        </p:spPr>
        <p:txBody>
          <a:bodyPr>
            <a:normAutofit/>
          </a:bodyPr>
          <a:lstStyle/>
          <a:p>
            <a:r>
              <a:rPr lang="en-US" sz="4400" dirty="0">
                <a:solidFill>
                  <a:schemeClr val="bg1"/>
                </a:solidFill>
                <a:latin typeface="Abadi" panose="020B0604020104020204" pitchFamily="34" charset="0"/>
              </a:rPr>
              <a:t> </a:t>
            </a:r>
          </a:p>
        </p:txBody>
      </p:sp>
      <p:cxnSp>
        <p:nvCxnSpPr>
          <p:cNvPr id="10" name="Straight Connector 9">
            <a:extLst>
              <a:ext uri="{FF2B5EF4-FFF2-40B4-BE49-F238E27FC236}">
                <a16:creationId xmlns:a16="http://schemas.microsoft.com/office/drawing/2014/main" id="{9E13708B-D2E3-41E3-BD49-F910056473E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71323" y="2211346"/>
            <a:ext cx="0" cy="2349584"/>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pic>
        <p:nvPicPr>
          <p:cNvPr id="6" name="Content Placeholder 5">
            <a:extLst>
              <a:ext uri="{FF2B5EF4-FFF2-40B4-BE49-F238E27FC236}">
                <a16:creationId xmlns:a16="http://schemas.microsoft.com/office/drawing/2014/main" id="{0A291855-26F3-4B9F-AE99-E5876B593DB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45774" y="145774"/>
            <a:ext cx="11900452" cy="6546573"/>
          </a:xfrm>
        </p:spPr>
      </p:pic>
      <p:sp>
        <p:nvSpPr>
          <p:cNvPr id="12" name="TextBox 11">
            <a:extLst>
              <a:ext uri="{FF2B5EF4-FFF2-40B4-BE49-F238E27FC236}">
                <a16:creationId xmlns:a16="http://schemas.microsoft.com/office/drawing/2014/main" id="{EA269E1A-76E4-46E7-A25D-525405DCD0EE}"/>
              </a:ext>
            </a:extLst>
          </p:cNvPr>
          <p:cNvSpPr txBox="1"/>
          <p:nvPr/>
        </p:nvSpPr>
        <p:spPr>
          <a:xfrm>
            <a:off x="145777" y="454325"/>
            <a:ext cx="12191997" cy="830997"/>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50" normalizeH="0" baseline="0" noProof="0" dirty="0">
                <a:ln w="9525" cmpd="sng">
                  <a:solidFill>
                    <a:srgbClr val="50B4C8"/>
                  </a:solidFill>
                  <a:prstDash val="solid"/>
                </a:ln>
                <a:solidFill>
                  <a:srgbClr val="70AD47">
                    <a:tint val="1000"/>
                  </a:srgbClr>
                </a:solidFill>
                <a:effectLst>
                  <a:glow rad="38100">
                    <a:srgbClr val="50B4C8">
                      <a:alpha val="40000"/>
                    </a:srgbClr>
                  </a:glow>
                </a:effectLst>
                <a:uLnTx/>
                <a:uFillTx/>
                <a:latin typeface="Calibri Light" panose="020F0302020204030204"/>
                <a:ea typeface="+mn-ea"/>
                <a:cs typeface="+mn-cs"/>
              </a:rPr>
              <a:t>Words Sentiment Over Seasons</a:t>
            </a:r>
          </a:p>
        </p:txBody>
      </p:sp>
      <p:pic>
        <p:nvPicPr>
          <p:cNvPr id="9" name="Picture 8">
            <a:extLst>
              <a:ext uri="{FF2B5EF4-FFF2-40B4-BE49-F238E27FC236}">
                <a16:creationId xmlns:a16="http://schemas.microsoft.com/office/drawing/2014/main" id="{C431AA91-F4EC-46BA-B93C-7DAE54EEBA8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49430" y="1593873"/>
            <a:ext cx="7957226" cy="4242723"/>
          </a:xfrm>
          <a:prstGeom prst="rect">
            <a:avLst/>
          </a:prstGeom>
        </p:spPr>
      </p:pic>
    </p:spTree>
    <p:extLst>
      <p:ext uri="{BB962C8B-B14F-4D97-AF65-F5344CB8AC3E}">
        <p14:creationId xmlns:p14="http://schemas.microsoft.com/office/powerpoint/2010/main" val="2261341190"/>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E7CFAA6-1DBB-43B0-BD82-2FB83CF4E4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157EA0A-AB82-4A38-9E2B-374BDD602CFF}"/>
              </a:ext>
            </a:extLst>
          </p:cNvPr>
          <p:cNvSpPr>
            <a:spLocks noGrp="1"/>
          </p:cNvSpPr>
          <p:nvPr>
            <p:ph type="title"/>
          </p:nvPr>
        </p:nvSpPr>
        <p:spPr>
          <a:xfrm>
            <a:off x="706299" y="639763"/>
            <a:ext cx="3947998" cy="5492750"/>
          </a:xfrm>
        </p:spPr>
        <p:txBody>
          <a:bodyPr>
            <a:normAutofit/>
          </a:bodyPr>
          <a:lstStyle/>
          <a:p>
            <a:r>
              <a:rPr lang="en-US" sz="4400" dirty="0">
                <a:solidFill>
                  <a:schemeClr val="bg1"/>
                </a:solidFill>
                <a:latin typeface="Abadi" panose="020B0604020104020204" pitchFamily="34" charset="0"/>
              </a:rPr>
              <a:t> </a:t>
            </a:r>
          </a:p>
        </p:txBody>
      </p:sp>
      <p:cxnSp>
        <p:nvCxnSpPr>
          <p:cNvPr id="10" name="Straight Connector 9">
            <a:extLst>
              <a:ext uri="{FF2B5EF4-FFF2-40B4-BE49-F238E27FC236}">
                <a16:creationId xmlns:a16="http://schemas.microsoft.com/office/drawing/2014/main" id="{9E13708B-D2E3-41E3-BD49-F910056473E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71323" y="2211346"/>
            <a:ext cx="0" cy="2349584"/>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A267FB48-AE58-4800-A923-1E80B82D69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7559" y="145774"/>
            <a:ext cx="11636881" cy="6559826"/>
          </a:xfrm>
          <a:prstGeom prst="rect">
            <a:avLst/>
          </a:prstGeom>
        </p:spPr>
      </p:pic>
      <p:sp>
        <p:nvSpPr>
          <p:cNvPr id="12" name="TextBox 11">
            <a:extLst>
              <a:ext uri="{FF2B5EF4-FFF2-40B4-BE49-F238E27FC236}">
                <a16:creationId xmlns:a16="http://schemas.microsoft.com/office/drawing/2014/main" id="{C515D9C6-25BD-47BE-B0D4-A482E7F87F55}"/>
              </a:ext>
            </a:extLst>
          </p:cNvPr>
          <p:cNvSpPr txBox="1"/>
          <p:nvPr/>
        </p:nvSpPr>
        <p:spPr>
          <a:xfrm>
            <a:off x="2080592" y="291548"/>
            <a:ext cx="8659940" cy="830997"/>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50" normalizeH="0" baseline="0" noProof="0" dirty="0">
                <a:ln w="9525" cmpd="sng">
                  <a:solidFill>
                    <a:srgbClr val="50B4C8"/>
                  </a:solidFill>
                  <a:prstDash val="solid"/>
                </a:ln>
                <a:solidFill>
                  <a:srgbClr val="70AD47">
                    <a:tint val="1000"/>
                  </a:srgbClr>
                </a:solidFill>
                <a:effectLst>
                  <a:glow rad="38100">
                    <a:srgbClr val="50B4C8">
                      <a:alpha val="40000"/>
                    </a:srgbClr>
                  </a:glow>
                </a:effectLst>
                <a:uLnTx/>
                <a:uFillTx/>
                <a:latin typeface="Calibri Light" panose="020F0302020204030204"/>
                <a:ea typeface="+mn-ea"/>
                <a:cs typeface="+mn-cs"/>
              </a:rPr>
              <a:t>Negative Sentiment Over Seasons</a:t>
            </a:r>
          </a:p>
        </p:txBody>
      </p:sp>
      <p:pic>
        <p:nvPicPr>
          <p:cNvPr id="5" name="Picture 4">
            <a:extLst>
              <a:ext uri="{FF2B5EF4-FFF2-40B4-BE49-F238E27FC236}">
                <a16:creationId xmlns:a16="http://schemas.microsoft.com/office/drawing/2014/main" id="{D50130D8-600A-4365-8F3E-75111019E22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60759" y="1464066"/>
            <a:ext cx="7873312" cy="4326925"/>
          </a:xfrm>
          <a:prstGeom prst="rect">
            <a:avLst/>
          </a:prstGeom>
        </p:spPr>
      </p:pic>
    </p:spTree>
    <p:extLst>
      <p:ext uri="{BB962C8B-B14F-4D97-AF65-F5344CB8AC3E}">
        <p14:creationId xmlns:p14="http://schemas.microsoft.com/office/powerpoint/2010/main" val="349751384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E7CFAA6-1DBB-43B0-BD82-2FB83CF4E4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157EA0A-AB82-4A38-9E2B-374BDD602CFF}"/>
              </a:ext>
            </a:extLst>
          </p:cNvPr>
          <p:cNvSpPr>
            <a:spLocks noGrp="1"/>
          </p:cNvSpPr>
          <p:nvPr>
            <p:ph type="title"/>
          </p:nvPr>
        </p:nvSpPr>
        <p:spPr>
          <a:xfrm>
            <a:off x="706299" y="639763"/>
            <a:ext cx="3947998" cy="5492750"/>
          </a:xfrm>
        </p:spPr>
        <p:txBody>
          <a:bodyPr>
            <a:normAutofit/>
          </a:bodyPr>
          <a:lstStyle/>
          <a:p>
            <a:r>
              <a:rPr lang="en-US" sz="4400" dirty="0">
                <a:solidFill>
                  <a:schemeClr val="bg1"/>
                </a:solidFill>
                <a:latin typeface="Abadi" panose="020B0604020104020204" pitchFamily="34" charset="0"/>
              </a:rPr>
              <a:t> </a:t>
            </a:r>
          </a:p>
        </p:txBody>
      </p:sp>
      <p:cxnSp>
        <p:nvCxnSpPr>
          <p:cNvPr id="10" name="Straight Connector 9">
            <a:extLst>
              <a:ext uri="{FF2B5EF4-FFF2-40B4-BE49-F238E27FC236}">
                <a16:creationId xmlns:a16="http://schemas.microsoft.com/office/drawing/2014/main" id="{9E13708B-D2E3-41E3-BD49-F910056473E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71323" y="2211346"/>
            <a:ext cx="0" cy="2349584"/>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C515D9C6-25BD-47BE-B0D4-A482E7F87F55}"/>
              </a:ext>
            </a:extLst>
          </p:cNvPr>
          <p:cNvSpPr txBox="1"/>
          <p:nvPr/>
        </p:nvSpPr>
        <p:spPr>
          <a:xfrm>
            <a:off x="2080592" y="224264"/>
            <a:ext cx="8659940" cy="830997"/>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4800" b="1" spc="50" dirty="0">
                <a:ln w="9525" cmpd="sng">
                  <a:solidFill>
                    <a:srgbClr val="50B4C8"/>
                  </a:solidFill>
                  <a:prstDash val="solid"/>
                </a:ln>
                <a:solidFill>
                  <a:srgbClr val="70AD47">
                    <a:tint val="1000"/>
                  </a:srgbClr>
                </a:solidFill>
                <a:effectLst>
                  <a:glow rad="38100">
                    <a:srgbClr val="50B4C8">
                      <a:alpha val="40000"/>
                    </a:srgbClr>
                  </a:glow>
                </a:effectLst>
                <a:latin typeface="Calibri Light" panose="020F0302020204030204"/>
              </a:rPr>
              <a:t>Polarity </a:t>
            </a:r>
            <a:r>
              <a:rPr kumimoji="0" lang="en-US" sz="4800" b="1" i="0" u="none" strike="noStrike" kern="1200" cap="none" spc="50" normalizeH="0" baseline="0" noProof="0" dirty="0">
                <a:ln w="9525" cmpd="sng">
                  <a:solidFill>
                    <a:srgbClr val="50B4C8"/>
                  </a:solidFill>
                  <a:prstDash val="solid"/>
                </a:ln>
                <a:solidFill>
                  <a:srgbClr val="70AD47">
                    <a:tint val="1000"/>
                  </a:srgbClr>
                </a:solidFill>
                <a:effectLst>
                  <a:glow rad="38100">
                    <a:srgbClr val="50B4C8">
                      <a:alpha val="40000"/>
                    </a:srgbClr>
                  </a:glow>
                </a:effectLst>
                <a:uLnTx/>
                <a:uFillTx/>
                <a:latin typeface="Calibri Light" panose="020F0302020204030204"/>
                <a:ea typeface="+mn-ea"/>
                <a:cs typeface="+mn-cs"/>
              </a:rPr>
              <a:t>Sentiment Over Seasons</a:t>
            </a:r>
          </a:p>
        </p:txBody>
      </p:sp>
      <p:pic>
        <p:nvPicPr>
          <p:cNvPr id="9" name="Picture 8">
            <a:extLst>
              <a:ext uri="{FF2B5EF4-FFF2-40B4-BE49-F238E27FC236}">
                <a16:creationId xmlns:a16="http://schemas.microsoft.com/office/drawing/2014/main" id="{91D2542E-57C4-40F9-AC56-00056D73A6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2374" y="224264"/>
            <a:ext cx="11520934" cy="6409472"/>
          </a:xfrm>
          <a:prstGeom prst="rect">
            <a:avLst/>
          </a:prstGeom>
        </p:spPr>
      </p:pic>
      <p:pic>
        <p:nvPicPr>
          <p:cNvPr id="13" name="Picture 12">
            <a:extLst>
              <a:ext uri="{FF2B5EF4-FFF2-40B4-BE49-F238E27FC236}">
                <a16:creationId xmlns:a16="http://schemas.microsoft.com/office/drawing/2014/main" id="{58976739-A68A-48C9-8D74-4C4616A2BBA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52153" y="928839"/>
            <a:ext cx="7762588" cy="5697663"/>
          </a:xfrm>
          <a:prstGeom prst="rect">
            <a:avLst/>
          </a:prstGeom>
        </p:spPr>
      </p:pic>
      <p:pic>
        <p:nvPicPr>
          <p:cNvPr id="14" name="Picture 13">
            <a:extLst>
              <a:ext uri="{FF2B5EF4-FFF2-40B4-BE49-F238E27FC236}">
                <a16:creationId xmlns:a16="http://schemas.microsoft.com/office/drawing/2014/main" id="{CA240ECF-FA20-4461-A27C-FD5C2EAB7AED}"/>
              </a:ext>
            </a:extLst>
          </p:cNvPr>
          <p:cNvPicPr>
            <a:picLocks noChangeAspect="1"/>
          </p:cNvPicPr>
          <p:nvPr/>
        </p:nvPicPr>
        <p:blipFill>
          <a:blip r:embed="rId5"/>
          <a:stretch>
            <a:fillRect/>
          </a:stretch>
        </p:blipFill>
        <p:spPr>
          <a:xfrm>
            <a:off x="2118859" y="318049"/>
            <a:ext cx="8289737" cy="603556"/>
          </a:xfrm>
          <a:prstGeom prst="rect">
            <a:avLst/>
          </a:prstGeom>
        </p:spPr>
      </p:pic>
    </p:spTree>
    <p:extLst>
      <p:ext uri="{BB962C8B-B14F-4D97-AF65-F5344CB8AC3E}">
        <p14:creationId xmlns:p14="http://schemas.microsoft.com/office/powerpoint/2010/main" val="3362729939"/>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prestige"/>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E7CFAA6-1DBB-43B0-BD82-2FB83CF4E4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157EA0A-AB82-4A38-9E2B-374BDD602CFF}"/>
              </a:ext>
            </a:extLst>
          </p:cNvPr>
          <p:cNvSpPr>
            <a:spLocks noGrp="1"/>
          </p:cNvSpPr>
          <p:nvPr>
            <p:ph type="title"/>
          </p:nvPr>
        </p:nvSpPr>
        <p:spPr>
          <a:xfrm>
            <a:off x="706299" y="639763"/>
            <a:ext cx="3947998" cy="5492750"/>
          </a:xfrm>
        </p:spPr>
        <p:txBody>
          <a:bodyPr>
            <a:normAutofit/>
          </a:bodyPr>
          <a:lstStyle/>
          <a:p>
            <a:r>
              <a:rPr lang="en-US" sz="4400" dirty="0">
                <a:solidFill>
                  <a:schemeClr val="bg1"/>
                </a:solidFill>
                <a:latin typeface="Abadi" panose="020B0604020104020204" pitchFamily="34" charset="0"/>
              </a:rPr>
              <a:t> </a:t>
            </a:r>
          </a:p>
        </p:txBody>
      </p:sp>
      <p:cxnSp>
        <p:nvCxnSpPr>
          <p:cNvPr id="10" name="Straight Connector 9">
            <a:extLst>
              <a:ext uri="{FF2B5EF4-FFF2-40B4-BE49-F238E27FC236}">
                <a16:creationId xmlns:a16="http://schemas.microsoft.com/office/drawing/2014/main" id="{9E13708B-D2E3-41E3-BD49-F910056473E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71323" y="2211346"/>
            <a:ext cx="0" cy="2349584"/>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8EAA048D-13FB-47E6-874B-DA01A523A7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2375" y="272374"/>
            <a:ext cx="11653736" cy="6284069"/>
          </a:xfrm>
          <a:prstGeom prst="rect">
            <a:avLst/>
          </a:prstGeom>
        </p:spPr>
      </p:pic>
      <p:pic>
        <p:nvPicPr>
          <p:cNvPr id="11" name="Picture 10">
            <a:extLst>
              <a:ext uri="{FF2B5EF4-FFF2-40B4-BE49-F238E27FC236}">
                <a16:creationId xmlns:a16="http://schemas.microsoft.com/office/drawing/2014/main" id="{1F2FBA73-FE30-428E-9109-B59E7D821F5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13243" y="1470761"/>
            <a:ext cx="7957225" cy="4747476"/>
          </a:xfrm>
          <a:prstGeom prst="rect">
            <a:avLst/>
          </a:prstGeom>
        </p:spPr>
      </p:pic>
      <p:pic>
        <p:nvPicPr>
          <p:cNvPr id="9" name="Picture 8">
            <a:extLst>
              <a:ext uri="{FF2B5EF4-FFF2-40B4-BE49-F238E27FC236}">
                <a16:creationId xmlns:a16="http://schemas.microsoft.com/office/drawing/2014/main" id="{3E1B9530-7FDA-40BF-9C1B-9580595518A7}"/>
              </a:ext>
            </a:extLst>
          </p:cNvPr>
          <p:cNvPicPr>
            <a:picLocks noChangeAspect="1"/>
          </p:cNvPicPr>
          <p:nvPr/>
        </p:nvPicPr>
        <p:blipFill>
          <a:blip r:embed="rId5"/>
          <a:stretch>
            <a:fillRect/>
          </a:stretch>
        </p:blipFill>
        <p:spPr>
          <a:xfrm>
            <a:off x="2099725" y="528999"/>
            <a:ext cx="7992549" cy="603556"/>
          </a:xfrm>
          <a:prstGeom prst="rect">
            <a:avLst/>
          </a:prstGeom>
        </p:spPr>
      </p:pic>
    </p:spTree>
    <p:extLst>
      <p:ext uri="{BB962C8B-B14F-4D97-AF65-F5344CB8AC3E}">
        <p14:creationId xmlns:p14="http://schemas.microsoft.com/office/powerpoint/2010/main" val="4158695310"/>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prestige"/>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A2CE450-9C66-4105-8189-46DB4D184372}"/>
              </a:ext>
            </a:extLst>
          </p:cNvPr>
          <p:cNvSpPr>
            <a:spLocks noGrp="1"/>
          </p:cNvSpPr>
          <p:nvPr>
            <p:ph type="ctrTitle"/>
          </p:nvPr>
        </p:nvSpPr>
        <p:spPr>
          <a:xfrm>
            <a:off x="378219" y="2155371"/>
            <a:ext cx="5717781" cy="3421346"/>
          </a:xfrm>
        </p:spPr>
        <p:txBody>
          <a:bodyPr/>
          <a:lstStyle/>
          <a:p>
            <a:pPr marL="342900" indent="-342900">
              <a:buFont typeface="Arial" panose="020B0604020202020204" pitchFamily="34" charset="0"/>
              <a:buChar char="•"/>
            </a:pPr>
            <a:r>
              <a:rPr lang="en-US" sz="2400" dirty="0">
                <a:solidFill>
                  <a:schemeClr val="tx1"/>
                </a:solidFill>
                <a:latin typeface="Baskerville Old Face" panose="02020602080505020303" pitchFamily="18" charset="0"/>
              </a:rPr>
              <a:t>	</a:t>
            </a: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r>
              <a:rPr lang="en-US" sz="3200" spc="0" dirty="0">
                <a:ln w="0"/>
                <a:solidFill>
                  <a:schemeClr val="tx1"/>
                </a:solidFill>
                <a:effectLst>
                  <a:outerShdw blurRad="38100" dist="19050" dir="2700000" algn="tl" rotWithShape="0">
                    <a:schemeClr val="dk1">
                      <a:alpha val="40000"/>
                    </a:schemeClr>
                  </a:outerShdw>
                </a:effectLst>
                <a:latin typeface="Baskerville Old Face" panose="02020602080505020303" pitchFamily="18" charset="0"/>
              </a:rPr>
              <a:t>The Background:</a:t>
            </a: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r>
              <a:rPr lang="en-US" sz="2400" dirty="0">
                <a:solidFill>
                  <a:schemeClr val="tx1"/>
                </a:solidFill>
                <a:latin typeface="Baskerville Old Face" panose="02020602080505020303" pitchFamily="18" charset="0"/>
              </a:rPr>
              <a:t>South Park is an comedic animated sitcom that has aired on Comedy Central for over 25 years</a:t>
            </a: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r>
              <a:rPr lang="en-US" sz="2400" dirty="0">
                <a:solidFill>
                  <a:schemeClr val="tx1"/>
                </a:solidFill>
                <a:latin typeface="Baskerville Old Face" panose="02020602080505020303" pitchFamily="18" charset="0"/>
              </a:rPr>
              <a:t>Shows theme and adult humor:</a:t>
            </a:r>
            <a:br>
              <a:rPr lang="en-US" sz="2400" dirty="0">
                <a:solidFill>
                  <a:schemeClr val="tx1"/>
                </a:solidFill>
                <a:latin typeface="Baskerville Old Face" panose="02020602080505020303" pitchFamily="18" charset="0"/>
              </a:rPr>
            </a:br>
            <a:r>
              <a:rPr lang="en-US" sz="2400" dirty="0">
                <a:solidFill>
                  <a:schemeClr val="tx1"/>
                </a:solidFill>
                <a:latin typeface="Baskerville Old Face" panose="02020602080505020303" pitchFamily="18" charset="0"/>
              </a:rPr>
              <a:t>	Dark</a:t>
            </a:r>
            <a:br>
              <a:rPr lang="en-US" sz="2400" dirty="0">
                <a:solidFill>
                  <a:schemeClr val="tx1"/>
                </a:solidFill>
                <a:latin typeface="Baskerville Old Face" panose="02020602080505020303" pitchFamily="18" charset="0"/>
              </a:rPr>
            </a:br>
            <a:r>
              <a:rPr lang="en-US" sz="2400" dirty="0">
                <a:solidFill>
                  <a:schemeClr val="tx1"/>
                </a:solidFill>
                <a:latin typeface="Baskerville Old Face" panose="02020602080505020303" pitchFamily="18" charset="0"/>
              </a:rPr>
              <a:t>	Profane </a:t>
            </a:r>
            <a:br>
              <a:rPr lang="en-US" sz="2400" dirty="0">
                <a:solidFill>
                  <a:schemeClr val="tx1"/>
                </a:solidFill>
                <a:latin typeface="Baskerville Old Face" panose="02020602080505020303" pitchFamily="18" charset="0"/>
              </a:rPr>
            </a:br>
            <a:r>
              <a:rPr lang="en-US" sz="2400" dirty="0">
                <a:solidFill>
                  <a:schemeClr val="tx1"/>
                </a:solidFill>
                <a:latin typeface="Baskerville Old Face" panose="02020602080505020303" pitchFamily="18" charset="0"/>
              </a:rPr>
              <a:t>	Social Satire </a:t>
            </a:r>
            <a:br>
              <a:rPr lang="en-US" sz="2400" dirty="0">
                <a:solidFill>
                  <a:schemeClr val="tx1"/>
                </a:solidFill>
                <a:latin typeface="Baskerville Old Face" panose="02020602080505020303" pitchFamily="18" charset="0"/>
              </a:rPr>
            </a:br>
            <a:r>
              <a:rPr lang="en-US" sz="2400" dirty="0">
                <a:solidFill>
                  <a:schemeClr val="tx1"/>
                </a:solidFill>
                <a:latin typeface="Baskerville Old Face" panose="02020602080505020303" pitchFamily="18" charset="0"/>
              </a:rPr>
              <a:t>	Political </a:t>
            </a: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r>
              <a:rPr lang="en-US" sz="2400" dirty="0">
                <a:solidFill>
                  <a:schemeClr val="tx1"/>
                </a:solidFill>
                <a:latin typeface="Baskerville Old Face" panose="02020602080505020303" pitchFamily="18" charset="0"/>
              </a:rPr>
              <a:t>Shows popularity and creators </a:t>
            </a:r>
            <a:br>
              <a:rPr lang="en-US" sz="2400" dirty="0">
                <a:solidFill>
                  <a:schemeClr val="tx1"/>
                </a:solidFill>
                <a:latin typeface="Baskerville Old Face" panose="02020602080505020303" pitchFamily="18" charset="0"/>
              </a:rPr>
            </a:br>
            <a:endParaRPr lang="en-US" sz="2400" dirty="0">
              <a:solidFill>
                <a:schemeClr val="tx1"/>
              </a:solidFill>
              <a:latin typeface="Baskerville Old Face" panose="02020602080505020303" pitchFamily="18" charset="0"/>
            </a:endParaRPr>
          </a:p>
        </p:txBody>
      </p:sp>
      <p:sp>
        <p:nvSpPr>
          <p:cNvPr id="6" name="Rectangle 5">
            <a:extLst>
              <a:ext uri="{FF2B5EF4-FFF2-40B4-BE49-F238E27FC236}">
                <a16:creationId xmlns:a16="http://schemas.microsoft.com/office/drawing/2014/main" id="{EC7593DF-A8EB-4177-BF66-7EF502461B98}"/>
              </a:ext>
            </a:extLst>
          </p:cNvPr>
          <p:cNvSpPr/>
          <p:nvPr/>
        </p:nvSpPr>
        <p:spPr>
          <a:xfrm>
            <a:off x="119270" y="171450"/>
            <a:ext cx="11853538" cy="6467889"/>
          </a:xfrm>
          <a:prstGeom prst="rect">
            <a:avLst/>
          </a:prstGeom>
          <a:noFill/>
          <a:ln>
            <a:solidFill>
              <a:schemeClr val="tx1"/>
            </a:solidFill>
          </a:ln>
          <a:effectLst>
            <a:glow rad="63500">
              <a:schemeClr val="accent1">
                <a:satMod val="175000"/>
                <a:alpha val="40000"/>
              </a:schemeClr>
            </a:glow>
            <a:outerShdw blurRad="50800" dist="50800" dir="5400000" algn="ctr"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E7FEBCE1-8829-4BB8-B07C-CFE5223EB0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5028" y="1650171"/>
            <a:ext cx="5161788" cy="3213100"/>
          </a:xfrm>
          <a:prstGeom prst="rect">
            <a:avLst/>
          </a:prstGeom>
          <a:effectLst>
            <a:glow rad="127000">
              <a:schemeClr val="bg1"/>
            </a:glow>
          </a:effectLst>
        </p:spPr>
      </p:pic>
      <p:sp>
        <p:nvSpPr>
          <p:cNvPr id="9" name="TextBox 8">
            <a:extLst>
              <a:ext uri="{FF2B5EF4-FFF2-40B4-BE49-F238E27FC236}">
                <a16:creationId xmlns:a16="http://schemas.microsoft.com/office/drawing/2014/main" id="{6AA9B024-8ECB-41DC-AD0A-DD5AC861B11E}"/>
              </a:ext>
            </a:extLst>
          </p:cNvPr>
          <p:cNvSpPr txBox="1"/>
          <p:nvPr/>
        </p:nvSpPr>
        <p:spPr>
          <a:xfrm>
            <a:off x="7083355" y="4890916"/>
            <a:ext cx="4333461" cy="369332"/>
          </a:xfrm>
          <a:prstGeom prst="rect">
            <a:avLst/>
          </a:prstGeom>
          <a:noFill/>
        </p:spPr>
        <p:txBody>
          <a:bodyPr wrap="square" rtlCol="0">
            <a:spAutoFit/>
          </a:bodyPr>
          <a:lstStyle/>
          <a:p>
            <a:r>
              <a:rPr lang="en-US" dirty="0">
                <a:latin typeface="Baskerville Old Face" panose="02020602080505020303" pitchFamily="18" charset="0"/>
              </a:rPr>
              <a:t>*This is us beginning our project</a:t>
            </a:r>
          </a:p>
        </p:txBody>
      </p:sp>
    </p:spTree>
    <p:extLst>
      <p:ext uri="{BB962C8B-B14F-4D97-AF65-F5344CB8AC3E}">
        <p14:creationId xmlns:p14="http://schemas.microsoft.com/office/powerpoint/2010/main" val="2040820543"/>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E7CFAA6-1DBB-43B0-BD82-2FB83CF4E4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157EA0A-AB82-4A38-9E2B-374BDD602CFF}"/>
              </a:ext>
            </a:extLst>
          </p:cNvPr>
          <p:cNvSpPr>
            <a:spLocks noGrp="1"/>
          </p:cNvSpPr>
          <p:nvPr>
            <p:ph type="title"/>
          </p:nvPr>
        </p:nvSpPr>
        <p:spPr>
          <a:xfrm>
            <a:off x="706299" y="639763"/>
            <a:ext cx="3947998" cy="5492750"/>
          </a:xfrm>
        </p:spPr>
        <p:txBody>
          <a:bodyPr>
            <a:normAutofit/>
          </a:bodyPr>
          <a:lstStyle/>
          <a:p>
            <a:r>
              <a:rPr lang="en-US" sz="4400" dirty="0">
                <a:solidFill>
                  <a:schemeClr val="bg1"/>
                </a:solidFill>
                <a:latin typeface="Abadi" panose="020B0604020104020204" pitchFamily="34" charset="0"/>
              </a:rPr>
              <a:t> </a:t>
            </a:r>
          </a:p>
        </p:txBody>
      </p:sp>
      <p:cxnSp>
        <p:nvCxnSpPr>
          <p:cNvPr id="10" name="Straight Connector 9">
            <a:extLst>
              <a:ext uri="{FF2B5EF4-FFF2-40B4-BE49-F238E27FC236}">
                <a16:creationId xmlns:a16="http://schemas.microsoft.com/office/drawing/2014/main" id="{9E13708B-D2E3-41E3-BD49-F910056473E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71323" y="2211346"/>
            <a:ext cx="0" cy="2349584"/>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AF0E95C5-1E37-4119-B78E-C625624553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2127" y="170762"/>
            <a:ext cx="11867745" cy="6516476"/>
          </a:xfrm>
          <a:prstGeom prst="rect">
            <a:avLst/>
          </a:prstGeom>
        </p:spPr>
      </p:pic>
      <p:pic>
        <p:nvPicPr>
          <p:cNvPr id="13" name="Picture 12">
            <a:extLst>
              <a:ext uri="{FF2B5EF4-FFF2-40B4-BE49-F238E27FC236}">
                <a16:creationId xmlns:a16="http://schemas.microsoft.com/office/drawing/2014/main" id="{76E0E8D7-B136-4A9A-8454-7A88E44EF4B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2127" y="1041833"/>
            <a:ext cx="7026002" cy="5697663"/>
          </a:xfrm>
          <a:prstGeom prst="rect">
            <a:avLst/>
          </a:prstGeom>
        </p:spPr>
      </p:pic>
      <p:sp>
        <p:nvSpPr>
          <p:cNvPr id="15" name="Rectangle 14">
            <a:extLst>
              <a:ext uri="{FF2B5EF4-FFF2-40B4-BE49-F238E27FC236}">
                <a16:creationId xmlns:a16="http://schemas.microsoft.com/office/drawing/2014/main" id="{8EA9FA3A-8A3B-4E41-BE20-0F74A7623D48}"/>
              </a:ext>
            </a:extLst>
          </p:cNvPr>
          <p:cNvSpPr/>
          <p:nvPr/>
        </p:nvSpPr>
        <p:spPr>
          <a:xfrm>
            <a:off x="3205220" y="178098"/>
            <a:ext cx="6096862" cy="923330"/>
          </a:xfrm>
          <a:prstGeom prst="rect">
            <a:avLst/>
          </a:prstGeom>
          <a:noFill/>
        </p:spPr>
        <p:txBody>
          <a:bodyPr wrap="none" lIns="91440" tIns="45720" rIns="91440" bIns="45720">
            <a:spAutoFit/>
          </a:bodyPr>
          <a:lstStyle/>
          <a:p>
            <a:pPr algn="ctr"/>
            <a:r>
              <a:rPr lang="en-US" sz="5400" b="1" cap="none" spc="50" dirty="0">
                <a:ln w="9525" cmpd="sng">
                  <a:solidFill>
                    <a:schemeClr val="accent1"/>
                  </a:solidFill>
                  <a:prstDash val="solid"/>
                </a:ln>
                <a:solidFill>
                  <a:srgbClr val="70AD47">
                    <a:tint val="1000"/>
                  </a:srgbClr>
                </a:solidFill>
                <a:effectLst>
                  <a:glow rad="38100">
                    <a:schemeClr val="accent1">
                      <a:alpha val="40000"/>
                    </a:schemeClr>
                  </a:glow>
                </a:effectLst>
              </a:rPr>
              <a:t>Polarity over Seasons</a:t>
            </a:r>
          </a:p>
        </p:txBody>
      </p:sp>
    </p:spTree>
    <p:extLst>
      <p:ext uri="{BB962C8B-B14F-4D97-AF65-F5344CB8AC3E}">
        <p14:creationId xmlns:p14="http://schemas.microsoft.com/office/powerpoint/2010/main" val="1710148171"/>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prestige"/>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E7CFAA6-1DBB-43B0-BD82-2FB83CF4E4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157EA0A-AB82-4A38-9E2B-374BDD602CFF}"/>
              </a:ext>
            </a:extLst>
          </p:cNvPr>
          <p:cNvSpPr>
            <a:spLocks noGrp="1"/>
          </p:cNvSpPr>
          <p:nvPr>
            <p:ph type="title"/>
          </p:nvPr>
        </p:nvSpPr>
        <p:spPr>
          <a:xfrm>
            <a:off x="706299" y="639763"/>
            <a:ext cx="3947998" cy="5492750"/>
          </a:xfrm>
        </p:spPr>
        <p:txBody>
          <a:bodyPr>
            <a:normAutofit/>
          </a:bodyPr>
          <a:lstStyle/>
          <a:p>
            <a:r>
              <a:rPr lang="en-US" sz="4400" dirty="0">
                <a:solidFill>
                  <a:schemeClr val="bg1"/>
                </a:solidFill>
                <a:latin typeface="Abadi" panose="020B0604020104020204" pitchFamily="34" charset="0"/>
              </a:rPr>
              <a:t> </a:t>
            </a:r>
          </a:p>
        </p:txBody>
      </p:sp>
      <p:cxnSp>
        <p:nvCxnSpPr>
          <p:cNvPr id="10" name="Straight Connector 9">
            <a:extLst>
              <a:ext uri="{FF2B5EF4-FFF2-40B4-BE49-F238E27FC236}">
                <a16:creationId xmlns:a16="http://schemas.microsoft.com/office/drawing/2014/main" id="{9E13708B-D2E3-41E3-BD49-F910056473E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71323" y="2211346"/>
            <a:ext cx="0" cy="2349584"/>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pic>
        <p:nvPicPr>
          <p:cNvPr id="5" name="Content Placeholder 4">
            <a:extLst>
              <a:ext uri="{FF2B5EF4-FFF2-40B4-BE49-F238E27FC236}">
                <a16:creationId xmlns:a16="http://schemas.microsoft.com/office/drawing/2014/main" id="{AE955317-4513-42B9-AE8A-9EF90ABAFA0B}"/>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887166" y="1393877"/>
            <a:ext cx="8793805" cy="5101380"/>
          </a:xfrm>
          <a:effectLst>
            <a:glow rad="63500">
              <a:schemeClr val="tx1">
                <a:alpha val="40000"/>
              </a:schemeClr>
            </a:glow>
            <a:outerShdw blurRad="50800" dist="38100" dir="8100000" algn="tr" rotWithShape="0">
              <a:prstClr val="black">
                <a:alpha val="40000"/>
              </a:prstClr>
            </a:outerShdw>
          </a:effectLst>
        </p:spPr>
      </p:pic>
      <p:sp>
        <p:nvSpPr>
          <p:cNvPr id="9" name="TextBox 8">
            <a:extLst>
              <a:ext uri="{FF2B5EF4-FFF2-40B4-BE49-F238E27FC236}">
                <a16:creationId xmlns:a16="http://schemas.microsoft.com/office/drawing/2014/main" id="{606D36FB-30D6-497F-9627-FD7D8D65642C}"/>
              </a:ext>
            </a:extLst>
          </p:cNvPr>
          <p:cNvSpPr txBox="1"/>
          <p:nvPr/>
        </p:nvSpPr>
        <p:spPr>
          <a:xfrm>
            <a:off x="1710836" y="362743"/>
            <a:ext cx="10214043" cy="769441"/>
          </a:xfrm>
          <a:prstGeom prst="rect">
            <a:avLst/>
          </a:prstGeom>
          <a:noFill/>
        </p:spPr>
        <p:txBody>
          <a:bodyPr wrap="square" rtlCol="0">
            <a:spAutoFit/>
          </a:bodyPr>
          <a:lstStyle/>
          <a:p>
            <a:r>
              <a:rPr lang="en-US" sz="4400" dirty="0">
                <a:latin typeface="Baskerville Old Face" panose="02020602080505020303" pitchFamily="18" charset="0"/>
              </a:rPr>
              <a:t>Code for Bad Word Analysis </a:t>
            </a:r>
            <a:r>
              <a:rPr lang="en-US" sz="4400" dirty="0" err="1">
                <a:latin typeface="Baskerville Old Face" panose="02020602080505020303" pitchFamily="18" charset="0"/>
              </a:rPr>
              <a:t>Dataframe</a:t>
            </a:r>
            <a:endParaRPr lang="en-US" sz="4400" dirty="0">
              <a:latin typeface="Baskerville Old Face" panose="02020602080505020303" pitchFamily="18" charset="0"/>
            </a:endParaRPr>
          </a:p>
        </p:txBody>
      </p:sp>
    </p:spTree>
    <p:extLst>
      <p:ext uri="{BB962C8B-B14F-4D97-AF65-F5344CB8AC3E}">
        <p14:creationId xmlns:p14="http://schemas.microsoft.com/office/powerpoint/2010/main" val="35162673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E7CFAA6-1DBB-43B0-BD82-2FB83CF4E4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157EA0A-AB82-4A38-9E2B-374BDD602CFF}"/>
              </a:ext>
            </a:extLst>
          </p:cNvPr>
          <p:cNvSpPr>
            <a:spLocks noGrp="1"/>
          </p:cNvSpPr>
          <p:nvPr>
            <p:ph type="title"/>
          </p:nvPr>
        </p:nvSpPr>
        <p:spPr>
          <a:xfrm>
            <a:off x="706299" y="639763"/>
            <a:ext cx="3947998" cy="5492750"/>
          </a:xfrm>
        </p:spPr>
        <p:txBody>
          <a:bodyPr>
            <a:normAutofit/>
          </a:bodyPr>
          <a:lstStyle/>
          <a:p>
            <a:r>
              <a:rPr lang="en-US" sz="4400" dirty="0">
                <a:solidFill>
                  <a:schemeClr val="bg1"/>
                </a:solidFill>
                <a:latin typeface="Abadi" panose="020B0604020104020204" pitchFamily="34" charset="0"/>
              </a:rPr>
              <a:t> </a:t>
            </a:r>
          </a:p>
        </p:txBody>
      </p:sp>
      <p:cxnSp>
        <p:nvCxnSpPr>
          <p:cNvPr id="10" name="Straight Connector 9">
            <a:extLst>
              <a:ext uri="{FF2B5EF4-FFF2-40B4-BE49-F238E27FC236}">
                <a16:creationId xmlns:a16="http://schemas.microsoft.com/office/drawing/2014/main" id="{9E13708B-D2E3-41E3-BD49-F910056473E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71323" y="2211346"/>
            <a:ext cx="0" cy="2349584"/>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A4D975C8-7879-4987-B8BF-B3EFE135B57C}"/>
              </a:ext>
            </a:extLst>
          </p:cNvPr>
          <p:cNvSpPr txBox="1"/>
          <p:nvPr/>
        </p:nvSpPr>
        <p:spPr>
          <a:xfrm>
            <a:off x="1612553" y="134224"/>
            <a:ext cx="9873148" cy="830997"/>
          </a:xfrm>
          <a:prstGeom prst="rect">
            <a:avLst/>
          </a:prstGeom>
          <a:noFill/>
        </p:spPr>
        <p:txBody>
          <a:bodyPr wrap="square" rtlCol="0">
            <a:spAutoFit/>
          </a:bodyPr>
          <a:lstStyle/>
          <a:p>
            <a:r>
              <a:rPr lang="en-US" sz="4800" dirty="0">
                <a:latin typeface="Baskerville Old Face" panose="02020602080505020303" pitchFamily="18" charset="0"/>
              </a:rPr>
              <a:t>Code for Cleaning Offensive Words</a:t>
            </a:r>
          </a:p>
        </p:txBody>
      </p:sp>
      <p:pic>
        <p:nvPicPr>
          <p:cNvPr id="9" name="Content Placeholder 8">
            <a:extLst>
              <a:ext uri="{FF2B5EF4-FFF2-40B4-BE49-F238E27FC236}">
                <a16:creationId xmlns:a16="http://schemas.microsoft.com/office/drawing/2014/main" id="{F260D2A5-1077-4D12-ADFD-4A36AE8A60E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750980" y="1078311"/>
            <a:ext cx="9007812" cy="5054202"/>
          </a:xfrm>
          <a:effectLst>
            <a:glow rad="63500">
              <a:schemeClr val="accent4">
                <a:satMod val="175000"/>
                <a:alpha val="40000"/>
              </a:schemeClr>
            </a:glow>
            <a:outerShdw blurRad="50800" dist="38100" dir="10800000" algn="r" rotWithShape="0">
              <a:prstClr val="black">
                <a:alpha val="40000"/>
              </a:prstClr>
            </a:outerShdw>
          </a:effectLst>
        </p:spPr>
      </p:pic>
    </p:spTree>
    <p:extLst>
      <p:ext uri="{BB962C8B-B14F-4D97-AF65-F5344CB8AC3E}">
        <p14:creationId xmlns:p14="http://schemas.microsoft.com/office/powerpoint/2010/main" val="1097182363"/>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E7CFAA6-1DBB-43B0-BD82-2FB83CF4E4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157EA0A-AB82-4A38-9E2B-374BDD602CFF}"/>
              </a:ext>
            </a:extLst>
          </p:cNvPr>
          <p:cNvSpPr>
            <a:spLocks noGrp="1"/>
          </p:cNvSpPr>
          <p:nvPr>
            <p:ph type="title"/>
          </p:nvPr>
        </p:nvSpPr>
        <p:spPr>
          <a:xfrm>
            <a:off x="706299" y="639763"/>
            <a:ext cx="3947998" cy="5492750"/>
          </a:xfrm>
        </p:spPr>
        <p:txBody>
          <a:bodyPr>
            <a:normAutofit/>
          </a:bodyPr>
          <a:lstStyle/>
          <a:p>
            <a:r>
              <a:rPr lang="en-US" sz="4400" dirty="0">
                <a:solidFill>
                  <a:schemeClr val="bg1"/>
                </a:solidFill>
                <a:latin typeface="Abadi" panose="020B0604020104020204" pitchFamily="34" charset="0"/>
              </a:rPr>
              <a:t> </a:t>
            </a:r>
          </a:p>
        </p:txBody>
      </p:sp>
      <p:cxnSp>
        <p:nvCxnSpPr>
          <p:cNvPr id="10" name="Straight Connector 9">
            <a:extLst>
              <a:ext uri="{FF2B5EF4-FFF2-40B4-BE49-F238E27FC236}">
                <a16:creationId xmlns:a16="http://schemas.microsoft.com/office/drawing/2014/main" id="{9E13708B-D2E3-41E3-BD49-F910056473E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71323" y="2211346"/>
            <a:ext cx="0" cy="2349584"/>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6A4AD5E4-C90A-4C7C-A2E6-4B619935E4F0}"/>
              </a:ext>
            </a:extLst>
          </p:cNvPr>
          <p:cNvSpPr txBox="1"/>
          <p:nvPr/>
        </p:nvSpPr>
        <p:spPr>
          <a:xfrm>
            <a:off x="1015575" y="2023136"/>
            <a:ext cx="10947437" cy="923330"/>
          </a:xfrm>
          <a:prstGeom prst="rect">
            <a:avLst/>
          </a:prstGeom>
          <a:noFill/>
        </p:spPr>
        <p:txBody>
          <a:bodyPr wrap="square" rtlCol="0">
            <a:spAutoFit/>
          </a:bodyPr>
          <a:lstStyle/>
          <a:p>
            <a:pPr marL="342900" indent="-342900">
              <a:buFont typeface="+mj-lt"/>
              <a:buAutoNum type="arabicPeriod"/>
            </a:pPr>
            <a:endParaRPr lang="en-US" dirty="0"/>
          </a:p>
          <a:p>
            <a:endParaRPr lang="en-US" dirty="0"/>
          </a:p>
          <a:p>
            <a:endParaRPr lang="en-US" dirty="0"/>
          </a:p>
        </p:txBody>
      </p:sp>
      <p:sp>
        <p:nvSpPr>
          <p:cNvPr id="6" name="Rectangle 5">
            <a:extLst>
              <a:ext uri="{FF2B5EF4-FFF2-40B4-BE49-F238E27FC236}">
                <a16:creationId xmlns:a16="http://schemas.microsoft.com/office/drawing/2014/main" id="{15E0C7C9-D4E5-4BDD-9397-CB6471989884}"/>
              </a:ext>
            </a:extLst>
          </p:cNvPr>
          <p:cNvSpPr/>
          <p:nvPr/>
        </p:nvSpPr>
        <p:spPr>
          <a:xfrm>
            <a:off x="175098" y="252919"/>
            <a:ext cx="11789923" cy="6352162"/>
          </a:xfrm>
          <a:prstGeom prst="rect">
            <a:avLst/>
          </a:prstGeom>
          <a:noFill/>
          <a:ln>
            <a:solidFill>
              <a:schemeClr val="tx1"/>
            </a:solidFill>
          </a:ln>
          <a:effectLst>
            <a:glow rad="1397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FA539A70-17E9-4A29-AF25-0AF54255D363}"/>
              </a:ext>
            </a:extLst>
          </p:cNvPr>
          <p:cNvSpPr txBox="1"/>
          <p:nvPr/>
        </p:nvSpPr>
        <p:spPr>
          <a:xfrm>
            <a:off x="466928" y="356155"/>
            <a:ext cx="8229598" cy="707886"/>
          </a:xfrm>
          <a:prstGeom prst="rect">
            <a:avLst/>
          </a:prstGeom>
          <a:noFill/>
        </p:spPr>
        <p:txBody>
          <a:bodyPr wrap="square" rtlCol="0">
            <a:spAutoFit/>
          </a:bodyPr>
          <a:lstStyle/>
          <a:p>
            <a:r>
              <a:rPr lang="en-US" sz="4000" dirty="0">
                <a:latin typeface="Baskerville Old Face" panose="02020602080505020303" pitchFamily="18" charset="0"/>
              </a:rPr>
              <a:t>Conclusion: </a:t>
            </a:r>
          </a:p>
        </p:txBody>
      </p:sp>
      <p:sp>
        <p:nvSpPr>
          <p:cNvPr id="11" name="TextBox 10">
            <a:extLst>
              <a:ext uri="{FF2B5EF4-FFF2-40B4-BE49-F238E27FC236}">
                <a16:creationId xmlns:a16="http://schemas.microsoft.com/office/drawing/2014/main" id="{0DB67C2B-0A51-4673-B8FE-20A5D963D5AC}"/>
              </a:ext>
            </a:extLst>
          </p:cNvPr>
          <p:cNvSpPr txBox="1"/>
          <p:nvPr/>
        </p:nvSpPr>
        <p:spPr>
          <a:xfrm>
            <a:off x="1029687" y="4113227"/>
            <a:ext cx="10863420" cy="1200329"/>
          </a:xfrm>
          <a:prstGeom prst="rect">
            <a:avLst/>
          </a:prstGeom>
          <a:noFill/>
        </p:spPr>
        <p:txBody>
          <a:bodyPr wrap="square" rtlCol="0">
            <a:spAutoFit/>
          </a:bodyPr>
          <a:lstStyle/>
          <a:p>
            <a:r>
              <a:rPr lang="en-US" sz="2400" dirty="0">
                <a:latin typeface="Baskerville Old Face" panose="02020602080505020303" pitchFamily="18" charset="0"/>
              </a:rPr>
              <a:t>We reject our Null Hypothesis:  South Park has not changed at all over time (H0: M in M = 0). In favor for the Alternative Hypothesis 1: SouthPark has become less offensive over time  (HA1: M &lt; 0). </a:t>
            </a:r>
          </a:p>
        </p:txBody>
      </p:sp>
    </p:spTree>
    <p:extLst>
      <p:ext uri="{BB962C8B-B14F-4D97-AF65-F5344CB8AC3E}">
        <p14:creationId xmlns:p14="http://schemas.microsoft.com/office/powerpoint/2010/main" val="3836417346"/>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E7CFAA6-1DBB-43B0-BD82-2FB83CF4E4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157EA0A-AB82-4A38-9E2B-374BDD602CFF}"/>
              </a:ext>
            </a:extLst>
          </p:cNvPr>
          <p:cNvSpPr>
            <a:spLocks noGrp="1"/>
          </p:cNvSpPr>
          <p:nvPr>
            <p:ph type="title"/>
          </p:nvPr>
        </p:nvSpPr>
        <p:spPr>
          <a:xfrm>
            <a:off x="706299" y="639763"/>
            <a:ext cx="3947998" cy="5492750"/>
          </a:xfrm>
        </p:spPr>
        <p:txBody>
          <a:bodyPr>
            <a:normAutofit/>
          </a:bodyPr>
          <a:lstStyle/>
          <a:p>
            <a:r>
              <a:rPr lang="en-US" sz="4400" dirty="0">
                <a:solidFill>
                  <a:schemeClr val="bg1"/>
                </a:solidFill>
                <a:latin typeface="Abadi" panose="020B0604020104020204" pitchFamily="34" charset="0"/>
              </a:rPr>
              <a:t> </a:t>
            </a:r>
          </a:p>
        </p:txBody>
      </p:sp>
      <p:cxnSp>
        <p:nvCxnSpPr>
          <p:cNvPr id="10" name="Straight Connector 9">
            <a:extLst>
              <a:ext uri="{FF2B5EF4-FFF2-40B4-BE49-F238E27FC236}">
                <a16:creationId xmlns:a16="http://schemas.microsoft.com/office/drawing/2014/main" id="{9E13708B-D2E3-41E3-BD49-F910056473E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71323" y="2211346"/>
            <a:ext cx="0" cy="2349584"/>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A4D975C8-7879-4987-B8BF-B3EFE135B57C}"/>
              </a:ext>
            </a:extLst>
          </p:cNvPr>
          <p:cNvSpPr txBox="1"/>
          <p:nvPr/>
        </p:nvSpPr>
        <p:spPr>
          <a:xfrm>
            <a:off x="1565871" y="79226"/>
            <a:ext cx="9342781" cy="830997"/>
          </a:xfrm>
          <a:prstGeom prst="rect">
            <a:avLst/>
          </a:prstGeom>
          <a:noFill/>
        </p:spPr>
        <p:txBody>
          <a:bodyPr wrap="square" rtlCol="0">
            <a:spAutoFit/>
          </a:bodyPr>
          <a:lstStyle/>
          <a:p>
            <a:r>
              <a:rPr lang="en-US" sz="4800" dirty="0">
                <a:latin typeface="Baskerville Old Face" panose="02020602080505020303" pitchFamily="18" charset="0"/>
              </a:rPr>
              <a:t>Limitations: </a:t>
            </a:r>
          </a:p>
        </p:txBody>
      </p:sp>
      <p:sp>
        <p:nvSpPr>
          <p:cNvPr id="5" name="TextBox 4">
            <a:extLst>
              <a:ext uri="{FF2B5EF4-FFF2-40B4-BE49-F238E27FC236}">
                <a16:creationId xmlns:a16="http://schemas.microsoft.com/office/drawing/2014/main" id="{6A4AD5E4-C90A-4C7C-A2E6-4B619935E4F0}"/>
              </a:ext>
            </a:extLst>
          </p:cNvPr>
          <p:cNvSpPr txBox="1"/>
          <p:nvPr/>
        </p:nvSpPr>
        <p:spPr>
          <a:xfrm>
            <a:off x="226979" y="2267174"/>
            <a:ext cx="10947437" cy="4801314"/>
          </a:xfrm>
          <a:prstGeom prst="rect">
            <a:avLst/>
          </a:prstGeom>
          <a:noFill/>
        </p:spPr>
        <p:txBody>
          <a:bodyPr wrap="square" rtlCol="0">
            <a:spAutoFit/>
          </a:bodyPr>
          <a:lstStyle/>
          <a:p>
            <a:pPr marL="342900" indent="-342900">
              <a:buFont typeface="+mj-lt"/>
              <a:buAutoNum type="arabicPeriod"/>
            </a:pPr>
            <a:r>
              <a:rPr lang="en-US" dirty="0">
                <a:latin typeface="Baskerville Old Face" panose="02020602080505020303" pitchFamily="18" charset="0"/>
              </a:rPr>
              <a:t>Initially Kaggle had only seasons 1-18 </a:t>
            </a:r>
          </a:p>
          <a:p>
            <a:pPr marL="342900" indent="-342900">
              <a:buFont typeface="+mj-lt"/>
              <a:buAutoNum type="arabicPeriod"/>
            </a:pPr>
            <a:endParaRPr lang="en-US" dirty="0">
              <a:latin typeface="Baskerville Old Face" panose="02020602080505020303" pitchFamily="18" charset="0"/>
            </a:endParaRPr>
          </a:p>
          <a:p>
            <a:pPr marL="342900" indent="-342900">
              <a:buFont typeface="+mj-lt"/>
              <a:buAutoNum type="arabicPeriod"/>
            </a:pPr>
            <a:r>
              <a:rPr lang="en-US" dirty="0">
                <a:latin typeface="Baskerville Old Face" panose="02020602080505020303" pitchFamily="18" charset="0"/>
              </a:rPr>
              <a:t>VBA Scripting to Scrape Data Seasons 19-25</a:t>
            </a:r>
          </a:p>
          <a:p>
            <a:pPr marL="342900" indent="-342900">
              <a:buFont typeface="+mj-lt"/>
              <a:buAutoNum type="arabicPeriod"/>
            </a:pPr>
            <a:endParaRPr lang="en-US" dirty="0">
              <a:latin typeface="Baskerville Old Face" panose="02020602080505020303" pitchFamily="18" charset="0"/>
            </a:endParaRPr>
          </a:p>
          <a:p>
            <a:pPr marL="342900" indent="-342900">
              <a:buFont typeface="+mj-lt"/>
              <a:buAutoNum type="arabicPeriod"/>
            </a:pPr>
            <a:r>
              <a:rPr lang="en-US" dirty="0">
                <a:latin typeface="Baskerville Old Face" panose="02020602080505020303" pitchFamily="18" charset="0"/>
              </a:rPr>
              <a:t>COVID in 2020 </a:t>
            </a:r>
          </a:p>
          <a:p>
            <a:pPr marL="342900" indent="-342900">
              <a:buFont typeface="+mj-lt"/>
              <a:buAutoNum type="arabicPeriod"/>
            </a:pPr>
            <a:endParaRPr lang="en-US" dirty="0">
              <a:latin typeface="Baskerville Old Face" panose="02020602080505020303" pitchFamily="18" charset="0"/>
            </a:endParaRPr>
          </a:p>
          <a:p>
            <a:pPr marL="342900" indent="-342900">
              <a:buFont typeface="+mj-lt"/>
              <a:buAutoNum type="arabicPeriod"/>
            </a:pPr>
            <a:r>
              <a:rPr lang="en-US" dirty="0">
                <a:latin typeface="Baskerville Old Face" panose="02020602080505020303" pitchFamily="18" charset="0"/>
              </a:rPr>
              <a:t>Sentiment Analysis and context</a:t>
            </a:r>
          </a:p>
          <a:p>
            <a:pPr marL="342900" indent="-342900">
              <a:buFont typeface="+mj-lt"/>
              <a:buAutoNum type="arabicPeriod"/>
            </a:pPr>
            <a:endParaRPr lang="en-US" dirty="0">
              <a:latin typeface="Baskerville Old Face" panose="02020602080505020303" pitchFamily="18" charset="0"/>
            </a:endParaRPr>
          </a:p>
          <a:p>
            <a:pPr marL="342900" indent="-342900">
              <a:buFont typeface="+mj-lt"/>
              <a:buAutoNum type="arabicPeriod"/>
            </a:pPr>
            <a:r>
              <a:rPr lang="en-US" dirty="0">
                <a:latin typeface="Baskerville Old Face" panose="02020602080505020303" pitchFamily="18" charset="0"/>
              </a:rPr>
              <a:t>Only used one Sentiment Analysis</a:t>
            </a:r>
          </a:p>
          <a:p>
            <a:pPr marL="342900" indent="-342900">
              <a:buFont typeface="+mj-lt"/>
              <a:buAutoNum type="arabicPeriod"/>
            </a:pPr>
            <a:endParaRPr lang="en-US" dirty="0">
              <a:latin typeface="Baskerville Old Face" panose="02020602080505020303" pitchFamily="18" charset="0"/>
            </a:endParaRPr>
          </a:p>
          <a:p>
            <a:pPr marL="342900" indent="-342900">
              <a:buFont typeface="+mj-lt"/>
              <a:buAutoNum type="arabicPeriod"/>
            </a:pPr>
            <a:endParaRPr lang="en-US" dirty="0">
              <a:latin typeface="Baskerville Old Face" panose="02020602080505020303" pitchFamily="18" charset="0"/>
            </a:endParaRPr>
          </a:p>
          <a:p>
            <a:pPr marL="342900" indent="-342900">
              <a:buFont typeface="+mj-lt"/>
              <a:buAutoNum type="arabicPeriod"/>
            </a:pPr>
            <a:endParaRPr lang="en-US" dirty="0"/>
          </a:p>
          <a:p>
            <a:endParaRPr lang="en-US" dirty="0"/>
          </a:p>
          <a:p>
            <a:pPr marL="342900" indent="-342900">
              <a:buFont typeface="+mj-lt"/>
              <a:buAutoNum type="arabicPeriod"/>
            </a:pPr>
            <a:endParaRPr lang="en-US" dirty="0"/>
          </a:p>
          <a:p>
            <a:endParaRPr lang="en-US" dirty="0"/>
          </a:p>
          <a:p>
            <a:endParaRPr lang="en-US" dirty="0"/>
          </a:p>
          <a:p>
            <a:endParaRPr lang="en-US" dirty="0"/>
          </a:p>
        </p:txBody>
      </p:sp>
      <p:pic>
        <p:nvPicPr>
          <p:cNvPr id="7" name="Picture 6">
            <a:extLst>
              <a:ext uri="{FF2B5EF4-FFF2-40B4-BE49-F238E27FC236}">
                <a16:creationId xmlns:a16="http://schemas.microsoft.com/office/drawing/2014/main" id="{B4068074-65AA-4CB4-9130-A503BE8FA4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90505" y="1245140"/>
            <a:ext cx="6571791" cy="4367719"/>
          </a:xfrm>
          <a:prstGeom prst="rect">
            <a:avLst/>
          </a:prstGeom>
          <a:effectLst>
            <a:glow rad="190500">
              <a:schemeClr val="tx1">
                <a:alpha val="40000"/>
              </a:schemeClr>
            </a:glow>
          </a:effectLst>
        </p:spPr>
      </p:pic>
    </p:spTree>
    <p:extLst>
      <p:ext uri="{BB962C8B-B14F-4D97-AF65-F5344CB8AC3E}">
        <p14:creationId xmlns:p14="http://schemas.microsoft.com/office/powerpoint/2010/main" val="28504308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E7CFAA6-1DBB-43B0-BD82-2FB83CF4E4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157EA0A-AB82-4A38-9E2B-374BDD602CFF}"/>
              </a:ext>
            </a:extLst>
          </p:cNvPr>
          <p:cNvSpPr>
            <a:spLocks noGrp="1"/>
          </p:cNvSpPr>
          <p:nvPr>
            <p:ph type="title"/>
          </p:nvPr>
        </p:nvSpPr>
        <p:spPr>
          <a:xfrm>
            <a:off x="706299" y="1223735"/>
            <a:ext cx="3947998" cy="4908778"/>
          </a:xfrm>
        </p:spPr>
        <p:txBody>
          <a:bodyPr>
            <a:normAutofit/>
          </a:bodyPr>
          <a:lstStyle/>
          <a:p>
            <a:r>
              <a:rPr lang="en-US" sz="4400" dirty="0">
                <a:solidFill>
                  <a:schemeClr val="bg1"/>
                </a:solidFill>
                <a:latin typeface="Abadi" panose="020B0604020104020204" pitchFamily="34" charset="0"/>
              </a:rPr>
              <a:t> </a:t>
            </a:r>
          </a:p>
        </p:txBody>
      </p:sp>
      <p:cxnSp>
        <p:nvCxnSpPr>
          <p:cNvPr id="10" name="Straight Connector 9">
            <a:extLst>
              <a:ext uri="{FF2B5EF4-FFF2-40B4-BE49-F238E27FC236}">
                <a16:creationId xmlns:a16="http://schemas.microsoft.com/office/drawing/2014/main" id="{9E13708B-D2E3-41E3-BD49-F910056473E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71323" y="2211346"/>
            <a:ext cx="0" cy="2349584"/>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pic>
        <p:nvPicPr>
          <p:cNvPr id="6" name="Content Placeholder 5">
            <a:extLst>
              <a:ext uri="{FF2B5EF4-FFF2-40B4-BE49-F238E27FC236}">
                <a16:creationId xmlns:a16="http://schemas.microsoft.com/office/drawing/2014/main" id="{7A7AE3B2-E5BA-426D-BB3C-C3B053B4B713}"/>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863278" y="1223735"/>
            <a:ext cx="7220679" cy="4243210"/>
          </a:xfrm>
        </p:spPr>
      </p:pic>
      <p:sp>
        <p:nvSpPr>
          <p:cNvPr id="7" name="TextBox 6">
            <a:extLst>
              <a:ext uri="{FF2B5EF4-FFF2-40B4-BE49-F238E27FC236}">
                <a16:creationId xmlns:a16="http://schemas.microsoft.com/office/drawing/2014/main" id="{0B31675C-2C1B-416E-BD87-54AD602CBF5E}"/>
              </a:ext>
            </a:extLst>
          </p:cNvPr>
          <p:cNvSpPr txBox="1"/>
          <p:nvPr/>
        </p:nvSpPr>
        <p:spPr>
          <a:xfrm>
            <a:off x="706299" y="300405"/>
            <a:ext cx="4638261" cy="923330"/>
          </a:xfrm>
          <a:prstGeom prst="rect">
            <a:avLst/>
          </a:prstGeom>
          <a:noFill/>
        </p:spPr>
        <p:txBody>
          <a:bodyPr wrap="square" rtlCol="0">
            <a:spAutoFit/>
          </a:bodyPr>
          <a:lstStyle/>
          <a:p>
            <a:r>
              <a:rPr lang="en-US" sz="5400" dirty="0">
                <a:latin typeface="Baskerville Old Face" panose="02020602080505020303" pitchFamily="18" charset="0"/>
              </a:rPr>
              <a:t>Resources: </a:t>
            </a:r>
          </a:p>
        </p:txBody>
      </p:sp>
      <p:sp>
        <p:nvSpPr>
          <p:cNvPr id="4" name="TextBox 3">
            <a:extLst>
              <a:ext uri="{FF2B5EF4-FFF2-40B4-BE49-F238E27FC236}">
                <a16:creationId xmlns:a16="http://schemas.microsoft.com/office/drawing/2014/main" id="{BBE36541-EE31-4297-8010-B952DFB80FA1}"/>
              </a:ext>
            </a:extLst>
          </p:cNvPr>
          <p:cNvSpPr txBox="1"/>
          <p:nvPr/>
        </p:nvSpPr>
        <p:spPr>
          <a:xfrm>
            <a:off x="350196" y="1223735"/>
            <a:ext cx="4513082" cy="4401205"/>
          </a:xfrm>
          <a:prstGeom prst="rect">
            <a:avLst/>
          </a:prstGeom>
          <a:noFill/>
        </p:spPr>
        <p:txBody>
          <a:bodyPr wrap="square" rtlCol="0">
            <a:spAutoFit/>
          </a:bodyPr>
          <a:lstStyle/>
          <a:p>
            <a:pPr marL="342900" indent="-342900">
              <a:buAutoNum type="arabicPeriod"/>
            </a:pPr>
            <a:r>
              <a:rPr lang="en-US" sz="2000" dirty="0">
                <a:latin typeface="Baskerville Old Face" panose="02020602080505020303" pitchFamily="18" charset="0"/>
              </a:rPr>
              <a:t>South Park Dialogue: More than 70,000 lines of dialogue by season, episode, and character.” via Kaggle</a:t>
            </a:r>
          </a:p>
          <a:p>
            <a:pPr marL="342900" indent="-342900">
              <a:buAutoNum type="arabicPeriod"/>
            </a:pPr>
            <a:endParaRPr lang="en-US" sz="2000" dirty="0">
              <a:latin typeface="Baskerville Old Face" panose="02020602080505020303" pitchFamily="18" charset="0"/>
            </a:endParaRPr>
          </a:p>
          <a:p>
            <a:pPr marL="342900" indent="-342900">
              <a:buAutoNum type="arabicPeriod"/>
            </a:pPr>
            <a:r>
              <a:rPr lang="en-US" sz="2000" dirty="0" err="1">
                <a:latin typeface="Baskerville Old Face" panose="02020602080505020303" pitchFamily="18" charset="0"/>
              </a:rPr>
              <a:t>TextBlob</a:t>
            </a:r>
            <a:r>
              <a:rPr lang="en-US" sz="2000" dirty="0">
                <a:latin typeface="Baskerville Old Face" panose="02020602080505020303" pitchFamily="18" charset="0"/>
              </a:rPr>
              <a:t>, NLTK, </a:t>
            </a:r>
            <a:r>
              <a:rPr lang="en-US" sz="2000" dirty="0" err="1">
                <a:latin typeface="Baskerville Old Face" panose="02020602080505020303" pitchFamily="18" charset="0"/>
              </a:rPr>
              <a:t>Sklearn</a:t>
            </a:r>
            <a:r>
              <a:rPr lang="en-US" sz="2000" dirty="0">
                <a:latin typeface="Baskerville Old Face" panose="02020602080505020303" pitchFamily="18" charset="0"/>
              </a:rPr>
              <a:t>, </a:t>
            </a:r>
            <a:r>
              <a:rPr lang="en-US" sz="2000" dirty="0" err="1">
                <a:latin typeface="Baskerville Old Face" panose="02020602080505020303" pitchFamily="18" charset="0"/>
              </a:rPr>
              <a:t>TermColor</a:t>
            </a:r>
            <a:r>
              <a:rPr lang="en-US" sz="2000" dirty="0">
                <a:latin typeface="Baskerville Old Face" panose="02020602080505020303" pitchFamily="18" charset="0"/>
              </a:rPr>
              <a:t>, </a:t>
            </a:r>
            <a:r>
              <a:rPr lang="en-US" sz="2000" dirty="0" err="1">
                <a:latin typeface="Baskerville Old Face" panose="02020602080505020303" pitchFamily="18" charset="0"/>
              </a:rPr>
              <a:t>Better_Profanity</a:t>
            </a:r>
            <a:r>
              <a:rPr lang="en-US" sz="2000" dirty="0">
                <a:latin typeface="Baskerville Old Face" panose="02020602080505020303" pitchFamily="18" charset="0"/>
              </a:rPr>
              <a:t>, </a:t>
            </a:r>
            <a:r>
              <a:rPr lang="en-US" sz="2000" dirty="0" err="1">
                <a:latin typeface="Baskerville Old Face" panose="02020602080505020303" pitchFamily="18" charset="0"/>
              </a:rPr>
              <a:t>TfidVectorizer</a:t>
            </a:r>
            <a:r>
              <a:rPr lang="en-US" sz="2000" dirty="0">
                <a:latin typeface="Baskerville Old Face" panose="02020602080505020303" pitchFamily="18" charset="0"/>
              </a:rPr>
              <a:t>, </a:t>
            </a:r>
            <a:r>
              <a:rPr lang="en-US" sz="2000" dirty="0" err="1">
                <a:latin typeface="Baskerville Old Face" panose="02020602080505020303" pitchFamily="18" charset="0"/>
              </a:rPr>
              <a:t>TweetTokenizer</a:t>
            </a:r>
            <a:r>
              <a:rPr lang="en-US" sz="2000" dirty="0">
                <a:latin typeface="Baskerville Old Face" panose="02020602080505020303" pitchFamily="18" charset="0"/>
              </a:rPr>
              <a:t> as well as matplotlib, pandas, </a:t>
            </a:r>
            <a:r>
              <a:rPr lang="en-US" sz="2000" dirty="0" err="1">
                <a:latin typeface="Baskerville Old Face" panose="02020602080505020303" pitchFamily="18" charset="0"/>
              </a:rPr>
              <a:t>numpy</a:t>
            </a:r>
            <a:r>
              <a:rPr lang="en-US" sz="2000" dirty="0">
                <a:latin typeface="Baskerville Old Face" panose="02020602080505020303" pitchFamily="18" charset="0"/>
              </a:rPr>
              <a:t>,.</a:t>
            </a:r>
          </a:p>
          <a:p>
            <a:endParaRPr lang="en-US" sz="2000" dirty="0">
              <a:latin typeface="Baskerville Old Face" panose="02020602080505020303" pitchFamily="18" charset="0"/>
            </a:endParaRPr>
          </a:p>
          <a:p>
            <a:r>
              <a:rPr lang="en-US" sz="2000" dirty="0">
                <a:latin typeface="Baskerville Old Face" panose="02020602080505020303" pitchFamily="18" charset="0"/>
              </a:rPr>
              <a:t>3. Google Images South Park Characters</a:t>
            </a:r>
          </a:p>
          <a:p>
            <a:endParaRPr lang="en-US" sz="2000" dirty="0">
              <a:latin typeface="Baskerville Old Face" panose="02020602080505020303" pitchFamily="18" charset="0"/>
            </a:endParaRPr>
          </a:p>
          <a:p>
            <a:r>
              <a:rPr lang="en-US" sz="2000" dirty="0">
                <a:latin typeface="Baskerville Old Face" panose="02020602080505020303" pitchFamily="18" charset="0"/>
              </a:rPr>
              <a:t>4.  Seasons 18-25; Fandom:  	</a:t>
            </a:r>
            <a:r>
              <a:rPr lang="en-US" sz="2000" u="sng" dirty="0">
                <a:latin typeface="Baskerville Old Face" panose="02020602080505020303" pitchFamily="18" charset="0"/>
                <a:hlinkClick r:id="rId4">
                  <a:extLst>
                    <a:ext uri="{A12FA001-AC4F-418D-AE19-62706E023703}">
                      <ahyp:hlinkClr xmlns:ahyp="http://schemas.microsoft.com/office/drawing/2018/hyperlinkcolor" val="tx"/>
                    </a:ext>
                  </a:extLst>
                </a:hlinkClick>
              </a:rPr>
              <a:t>https://southpark.fandom.com/wiki/So</a:t>
            </a:r>
            <a:r>
              <a:rPr lang="en-US" sz="2000" u="sng" dirty="0">
                <a:latin typeface="Baskerville Old Face" panose="02020602080505020303" pitchFamily="18" charset="0"/>
              </a:rPr>
              <a:t>	</a:t>
            </a:r>
            <a:r>
              <a:rPr lang="en-US" sz="2000" u="sng" dirty="0" err="1">
                <a:latin typeface="Baskerville Old Face" panose="02020602080505020303" pitchFamily="18" charset="0"/>
              </a:rPr>
              <a:t>uth_Park_Archives</a:t>
            </a:r>
            <a:endParaRPr lang="en-US" sz="2000" u="sng" dirty="0">
              <a:latin typeface="Baskerville Old Face" panose="02020602080505020303" pitchFamily="18" charset="0"/>
            </a:endParaRPr>
          </a:p>
        </p:txBody>
      </p:sp>
    </p:spTree>
    <p:extLst>
      <p:ext uri="{BB962C8B-B14F-4D97-AF65-F5344CB8AC3E}">
        <p14:creationId xmlns:p14="http://schemas.microsoft.com/office/powerpoint/2010/main" val="1572199336"/>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wind"/>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E7CFAA6-1DBB-43B0-BD82-2FB83CF4E4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157EA0A-AB82-4A38-9E2B-374BDD602CFF}"/>
              </a:ext>
            </a:extLst>
          </p:cNvPr>
          <p:cNvSpPr>
            <a:spLocks noGrp="1"/>
          </p:cNvSpPr>
          <p:nvPr>
            <p:ph type="title"/>
          </p:nvPr>
        </p:nvSpPr>
        <p:spPr>
          <a:xfrm>
            <a:off x="706299" y="639763"/>
            <a:ext cx="3947998" cy="5492750"/>
          </a:xfrm>
        </p:spPr>
        <p:txBody>
          <a:bodyPr>
            <a:normAutofit/>
          </a:bodyPr>
          <a:lstStyle/>
          <a:p>
            <a:r>
              <a:rPr lang="en-US" sz="4400" dirty="0">
                <a:solidFill>
                  <a:schemeClr val="bg1"/>
                </a:solidFill>
                <a:latin typeface="Abadi" panose="020B0604020104020204" pitchFamily="34" charset="0"/>
              </a:rPr>
              <a:t> </a:t>
            </a:r>
          </a:p>
        </p:txBody>
      </p:sp>
      <p:cxnSp>
        <p:nvCxnSpPr>
          <p:cNvPr id="10" name="Straight Connector 9">
            <a:extLst>
              <a:ext uri="{FF2B5EF4-FFF2-40B4-BE49-F238E27FC236}">
                <a16:creationId xmlns:a16="http://schemas.microsoft.com/office/drawing/2014/main" id="{9E13708B-D2E3-41E3-BD49-F910056473E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71323" y="2211346"/>
            <a:ext cx="0" cy="2349584"/>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pic>
        <p:nvPicPr>
          <p:cNvPr id="13" name="Content Placeholder 12">
            <a:extLst>
              <a:ext uri="{FF2B5EF4-FFF2-40B4-BE49-F238E27FC236}">
                <a16:creationId xmlns:a16="http://schemas.microsoft.com/office/drawing/2014/main" id="{D2E1083C-B748-4EB0-B554-4F7E920B5C7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63739" y="149087"/>
            <a:ext cx="11864521" cy="6559826"/>
          </a:xfrm>
        </p:spPr>
      </p:pic>
      <p:sp>
        <p:nvSpPr>
          <p:cNvPr id="14" name="Rectangle 13">
            <a:extLst>
              <a:ext uri="{FF2B5EF4-FFF2-40B4-BE49-F238E27FC236}">
                <a16:creationId xmlns:a16="http://schemas.microsoft.com/office/drawing/2014/main" id="{8E64168F-E271-4978-9564-94ED5451C51F}"/>
              </a:ext>
            </a:extLst>
          </p:cNvPr>
          <p:cNvSpPr/>
          <p:nvPr/>
        </p:nvSpPr>
        <p:spPr>
          <a:xfrm>
            <a:off x="706299" y="2211346"/>
            <a:ext cx="5972793" cy="1107996"/>
          </a:xfrm>
          <a:prstGeom prst="rect">
            <a:avLst/>
          </a:prstGeom>
          <a:noFill/>
        </p:spPr>
        <p:txBody>
          <a:bodyPr wrap="square" lIns="91440" tIns="45720" rIns="91440" bIns="45720">
            <a:spAutoFit/>
          </a:bodyPr>
          <a:lstStyle/>
          <a:p>
            <a:pPr algn="ctr"/>
            <a:r>
              <a:rPr lang="en-US" sz="6600" b="1" spc="50" dirty="0">
                <a:ln w="9525" cmpd="sng">
                  <a:solidFill>
                    <a:schemeClr val="accent1"/>
                  </a:solidFill>
                  <a:prstDash val="solid"/>
                </a:ln>
                <a:solidFill>
                  <a:srgbClr val="70AD47">
                    <a:tint val="1000"/>
                  </a:srgbClr>
                </a:solidFill>
                <a:effectLst>
                  <a:glow rad="38100">
                    <a:schemeClr val="accent1">
                      <a:alpha val="40000"/>
                    </a:schemeClr>
                  </a:glow>
                </a:effectLst>
              </a:rPr>
              <a:t>Any Questions?</a:t>
            </a:r>
          </a:p>
        </p:txBody>
      </p:sp>
    </p:spTree>
    <p:extLst>
      <p:ext uri="{BB962C8B-B14F-4D97-AF65-F5344CB8AC3E}">
        <p14:creationId xmlns:p14="http://schemas.microsoft.com/office/powerpoint/2010/main" val="3873441015"/>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E7CFAA6-1DBB-43B0-BD82-2FB83CF4E4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157EA0A-AB82-4A38-9E2B-374BDD602CFF}"/>
              </a:ext>
            </a:extLst>
          </p:cNvPr>
          <p:cNvSpPr>
            <a:spLocks noGrp="1"/>
          </p:cNvSpPr>
          <p:nvPr>
            <p:ph type="title"/>
          </p:nvPr>
        </p:nvSpPr>
        <p:spPr>
          <a:xfrm>
            <a:off x="706299" y="1223735"/>
            <a:ext cx="3947998" cy="4908778"/>
          </a:xfrm>
        </p:spPr>
        <p:txBody>
          <a:bodyPr>
            <a:normAutofit/>
          </a:bodyPr>
          <a:lstStyle/>
          <a:p>
            <a:r>
              <a:rPr lang="en-US" sz="4400" dirty="0">
                <a:solidFill>
                  <a:schemeClr val="bg1"/>
                </a:solidFill>
                <a:latin typeface="Abadi" panose="020B0604020104020204" pitchFamily="34" charset="0"/>
              </a:rPr>
              <a:t> </a:t>
            </a:r>
          </a:p>
        </p:txBody>
      </p:sp>
      <p:cxnSp>
        <p:nvCxnSpPr>
          <p:cNvPr id="10" name="Straight Connector 9">
            <a:extLst>
              <a:ext uri="{FF2B5EF4-FFF2-40B4-BE49-F238E27FC236}">
                <a16:creationId xmlns:a16="http://schemas.microsoft.com/office/drawing/2014/main" id="{9E13708B-D2E3-41E3-BD49-F910056473E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71323" y="2211346"/>
            <a:ext cx="0" cy="2349584"/>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pic>
        <p:nvPicPr>
          <p:cNvPr id="15" name="Content Placeholder 14">
            <a:extLst>
              <a:ext uri="{FF2B5EF4-FFF2-40B4-BE49-F238E27FC236}">
                <a16:creationId xmlns:a16="http://schemas.microsoft.com/office/drawing/2014/main" id="{5B853EF9-1F8E-479D-996D-6D126E9F432E}"/>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463771" y="506907"/>
            <a:ext cx="11264457" cy="5844186"/>
          </a:xfrm>
        </p:spPr>
      </p:pic>
      <p:sp>
        <p:nvSpPr>
          <p:cNvPr id="16" name="TextBox 15">
            <a:extLst>
              <a:ext uri="{FF2B5EF4-FFF2-40B4-BE49-F238E27FC236}">
                <a16:creationId xmlns:a16="http://schemas.microsoft.com/office/drawing/2014/main" id="{B6B5B2E0-DCBC-42E6-B892-D05454BF5607}"/>
              </a:ext>
            </a:extLst>
          </p:cNvPr>
          <p:cNvSpPr txBox="1"/>
          <p:nvPr/>
        </p:nvSpPr>
        <p:spPr>
          <a:xfrm>
            <a:off x="3012419" y="4692983"/>
            <a:ext cx="9643352" cy="584775"/>
          </a:xfrm>
          <a:prstGeom prst="rect">
            <a:avLst/>
          </a:prstGeom>
          <a:noFill/>
        </p:spPr>
        <p:txBody>
          <a:bodyPr wrap="square" rtlCol="0">
            <a:spAutoFit/>
          </a:bodyPr>
          <a:lstStyle/>
          <a:p>
            <a:r>
              <a:rPr lang="en-US" sz="3200" dirty="0">
                <a:latin typeface="Baskerville Old Face" panose="02020602080505020303" pitchFamily="18" charset="0"/>
              </a:rPr>
              <a:t>Lynne, Rashmi, </a:t>
            </a:r>
            <a:r>
              <a:rPr lang="en-US" sz="3200" dirty="0" err="1">
                <a:latin typeface="Baskerville Old Face" panose="02020602080505020303" pitchFamily="18" charset="0"/>
              </a:rPr>
              <a:t>Nashra</a:t>
            </a:r>
            <a:r>
              <a:rPr lang="en-US" sz="3200" dirty="0">
                <a:latin typeface="Baskerville Old Face" panose="02020602080505020303" pitchFamily="18" charset="0"/>
              </a:rPr>
              <a:t>, and Ronnie</a:t>
            </a:r>
          </a:p>
        </p:txBody>
      </p:sp>
      <p:sp>
        <p:nvSpPr>
          <p:cNvPr id="17" name="Rectangle 16">
            <a:extLst>
              <a:ext uri="{FF2B5EF4-FFF2-40B4-BE49-F238E27FC236}">
                <a16:creationId xmlns:a16="http://schemas.microsoft.com/office/drawing/2014/main" id="{3C8D5C44-653A-4B74-9EF5-FFA2D32D58C2}"/>
              </a:ext>
            </a:extLst>
          </p:cNvPr>
          <p:cNvSpPr/>
          <p:nvPr/>
        </p:nvSpPr>
        <p:spPr>
          <a:xfrm>
            <a:off x="155643" y="155643"/>
            <a:ext cx="11887200" cy="6498076"/>
          </a:xfrm>
          <a:prstGeom prst="rect">
            <a:avLst/>
          </a:prstGeom>
          <a:noFill/>
          <a:ln>
            <a:solidFill>
              <a:schemeClr val="tx1"/>
            </a:solidFill>
          </a:ln>
          <a:effectLst>
            <a:glow rad="1016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42522072"/>
      </p:ext>
    </p:extLst>
  </p:cSld>
  <p:clrMapOvr>
    <a:masterClrMapping/>
  </p:clrMapOvr>
  <mc:AlternateContent xmlns:mc="http://schemas.openxmlformats.org/markup-compatibility/2006">
    <mc:Choice xmlns:p14="http://schemas.microsoft.com/office/powerpoint/2010/main" Requires="p14">
      <p:transition spd="slow">
        <p14:flash/>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A2CE450-9C66-4105-8189-46DB4D184372}"/>
              </a:ext>
            </a:extLst>
          </p:cNvPr>
          <p:cNvSpPr>
            <a:spLocks noGrp="1"/>
          </p:cNvSpPr>
          <p:nvPr>
            <p:ph type="ctrTitle"/>
          </p:nvPr>
        </p:nvSpPr>
        <p:spPr>
          <a:xfrm>
            <a:off x="6096000" y="5765383"/>
            <a:ext cx="5717782" cy="5018293"/>
          </a:xfrm>
        </p:spPr>
        <p:txBody>
          <a:bodyPr/>
          <a:lstStyle/>
          <a:p>
            <a:pPr marL="342900" indent="-342900">
              <a:buFont typeface="Arial" panose="020B0604020202020204" pitchFamily="34" charset="0"/>
              <a:buChar char="•"/>
            </a:pPr>
            <a:r>
              <a:rPr lang="en-US" sz="2400" dirty="0">
                <a:solidFill>
                  <a:schemeClr val="tx1"/>
                </a:solidFill>
                <a:latin typeface="Baskerville Old Face" panose="02020602080505020303" pitchFamily="18" charset="0"/>
              </a:rPr>
              <a:t>	</a:t>
            </a: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r>
              <a:rPr lang="en-US" sz="2400" dirty="0">
                <a:solidFill>
                  <a:schemeClr val="tx1"/>
                </a:solidFill>
                <a:latin typeface="Baskerville Old Face" panose="02020602080505020303" pitchFamily="18" charset="0"/>
              </a:rPr>
              <a:t>Political Correctness</a:t>
            </a:r>
            <a:br>
              <a:rPr lang="en-US" sz="2400" dirty="0">
                <a:solidFill>
                  <a:schemeClr val="tx1"/>
                </a:solidFill>
                <a:latin typeface="Baskerville Old Face" panose="02020602080505020303" pitchFamily="18" charset="0"/>
              </a:rPr>
            </a:br>
            <a:r>
              <a:rPr lang="en-US" sz="2400" dirty="0">
                <a:solidFill>
                  <a:schemeClr val="tx1"/>
                </a:solidFill>
                <a:latin typeface="Baskerville Old Face" panose="02020602080505020303" pitchFamily="18" charset="0"/>
              </a:rPr>
              <a:t> </a:t>
            </a:r>
            <a:br>
              <a:rPr lang="en-US" sz="2400" dirty="0">
                <a:solidFill>
                  <a:schemeClr val="tx1"/>
                </a:solidFill>
                <a:latin typeface="Baskerville Old Face" panose="02020602080505020303" pitchFamily="18" charset="0"/>
              </a:rPr>
            </a:br>
            <a:r>
              <a:rPr lang="en-US" sz="2400" dirty="0">
                <a:solidFill>
                  <a:schemeClr val="tx1"/>
                </a:solidFill>
                <a:latin typeface="Baskerville Old Face" panose="02020602080505020303" pitchFamily="18" charset="0"/>
              </a:rPr>
              <a:t>Cancel Culture </a:t>
            </a: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r>
              <a:rPr lang="en-US" sz="2400" dirty="0">
                <a:solidFill>
                  <a:schemeClr val="tx1"/>
                </a:solidFill>
                <a:latin typeface="Baskerville Old Face" panose="02020602080505020303" pitchFamily="18" charset="0"/>
              </a:rPr>
              <a:t>Everything offensive </a:t>
            </a: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r>
              <a:rPr lang="en-US" sz="2400" dirty="0">
                <a:solidFill>
                  <a:schemeClr val="tx1"/>
                </a:solidFill>
                <a:latin typeface="Baskerville Old Face" panose="02020602080505020303" pitchFamily="18" charset="0"/>
              </a:rPr>
              <a:t>Has one of the most offensive shows softened? </a:t>
            </a: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r>
              <a:rPr lang="en-US" sz="2400" dirty="0">
                <a:solidFill>
                  <a:schemeClr val="tx1"/>
                </a:solidFill>
                <a:latin typeface="Baskerville Old Face" panose="02020602080505020303" pitchFamily="18" charset="0"/>
              </a:rPr>
              <a:t>	</a:t>
            </a: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endParaRPr lang="en-US" sz="2400" dirty="0">
              <a:solidFill>
                <a:schemeClr val="tx1"/>
              </a:solidFill>
              <a:latin typeface="Baskerville Old Face" panose="02020602080505020303" pitchFamily="18" charset="0"/>
            </a:endParaRPr>
          </a:p>
        </p:txBody>
      </p:sp>
      <p:sp>
        <p:nvSpPr>
          <p:cNvPr id="6" name="Rectangle 5">
            <a:extLst>
              <a:ext uri="{FF2B5EF4-FFF2-40B4-BE49-F238E27FC236}">
                <a16:creationId xmlns:a16="http://schemas.microsoft.com/office/drawing/2014/main" id="{EC7593DF-A8EB-4177-BF66-7EF502461B98}"/>
              </a:ext>
            </a:extLst>
          </p:cNvPr>
          <p:cNvSpPr/>
          <p:nvPr/>
        </p:nvSpPr>
        <p:spPr>
          <a:xfrm>
            <a:off x="159314" y="195055"/>
            <a:ext cx="11853538" cy="6467889"/>
          </a:xfrm>
          <a:prstGeom prst="rect">
            <a:avLst/>
          </a:prstGeom>
          <a:noFill/>
          <a:ln>
            <a:solidFill>
              <a:schemeClr val="tx1"/>
            </a:solidFill>
          </a:ln>
          <a:effectLst>
            <a:glow rad="63500">
              <a:schemeClr val="accent1">
                <a:satMod val="175000"/>
                <a:alpha val="40000"/>
              </a:schemeClr>
            </a:glow>
            <a:outerShdw blurRad="50800" dist="50800" dir="5400000" algn="ctr"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1B659BC3-3B28-475E-9287-3C4658D602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7239" y="1709529"/>
            <a:ext cx="5469691" cy="3511827"/>
          </a:xfrm>
          <a:prstGeom prst="rect">
            <a:avLst/>
          </a:prstGeom>
        </p:spPr>
      </p:pic>
      <p:sp>
        <p:nvSpPr>
          <p:cNvPr id="13" name="TextBox 12">
            <a:extLst>
              <a:ext uri="{FF2B5EF4-FFF2-40B4-BE49-F238E27FC236}">
                <a16:creationId xmlns:a16="http://schemas.microsoft.com/office/drawing/2014/main" id="{08A56082-B0D9-4A8F-8913-6397E48B140D}"/>
              </a:ext>
            </a:extLst>
          </p:cNvPr>
          <p:cNvSpPr txBox="1"/>
          <p:nvPr/>
        </p:nvSpPr>
        <p:spPr>
          <a:xfrm>
            <a:off x="1238548" y="527384"/>
            <a:ext cx="10402956" cy="584775"/>
          </a:xfrm>
          <a:prstGeom prst="rect">
            <a:avLst/>
          </a:prstGeom>
          <a:noFill/>
        </p:spPr>
        <p:txBody>
          <a:bodyPr wrap="square" rtlCol="0">
            <a:spAutoFit/>
          </a:bodyPr>
          <a:lstStyle/>
          <a:p>
            <a:r>
              <a:rPr lang="en-US" sz="3200" dirty="0">
                <a:latin typeface="Baskerville Old Face" panose="02020602080505020303" pitchFamily="18" charset="0"/>
              </a:rPr>
              <a:t>Wait, but what does South Park have to with data analytics?</a:t>
            </a:r>
          </a:p>
        </p:txBody>
      </p:sp>
    </p:spTree>
    <p:extLst>
      <p:ext uri="{BB962C8B-B14F-4D97-AF65-F5344CB8AC3E}">
        <p14:creationId xmlns:p14="http://schemas.microsoft.com/office/powerpoint/2010/main" val="792080043"/>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A2CE450-9C66-4105-8189-46DB4D184372}"/>
              </a:ext>
            </a:extLst>
          </p:cNvPr>
          <p:cNvSpPr>
            <a:spLocks noGrp="1"/>
          </p:cNvSpPr>
          <p:nvPr>
            <p:ph type="ctrTitle"/>
          </p:nvPr>
        </p:nvSpPr>
        <p:spPr>
          <a:xfrm>
            <a:off x="6105918" y="2890702"/>
            <a:ext cx="5717782" cy="5018293"/>
          </a:xfrm>
        </p:spPr>
        <p:txBody>
          <a:bodyPr/>
          <a:lstStyle/>
          <a:p>
            <a:r>
              <a:rPr lang="en-US" sz="2400" dirty="0">
                <a:solidFill>
                  <a:schemeClr val="tx1"/>
                </a:solidFill>
                <a:latin typeface="Baskerville Old Face" panose="02020602080505020303" pitchFamily="18" charset="0"/>
              </a:rPr>
              <a:t>	</a:t>
            </a: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r>
              <a:rPr lang="en-US" sz="2400" dirty="0">
                <a:solidFill>
                  <a:schemeClr val="tx1"/>
                </a:solidFill>
                <a:latin typeface="Baskerville Old Face" panose="02020602080505020303" pitchFamily="18" charset="0"/>
              </a:rPr>
              <a:t>	</a:t>
            </a: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effectLst/>
                <a:latin typeface="Baskerville Old Face" panose="02020602080505020303" pitchFamily="18" charset="0"/>
                <a:ea typeface="Calibri" panose="020F0502020204030204" pitchFamily="34" charset="0"/>
                <a:cs typeface="Times New Roman" panose="02020603050405020304" pitchFamily="18" charset="0"/>
              </a:rPr>
            </a:br>
            <a:r>
              <a:rPr lang="en-US" sz="2400" dirty="0">
                <a:solidFill>
                  <a:schemeClr val="tx1"/>
                </a:solidFill>
                <a:effectLst/>
                <a:latin typeface="Baskerville Old Face" panose="02020602080505020303" pitchFamily="18" charset="0"/>
                <a:ea typeface="Calibri" panose="020F0502020204030204" pitchFamily="34" charset="0"/>
                <a:cs typeface="Times New Roman" panose="02020603050405020304" pitchFamily="18" charset="0"/>
              </a:rPr>
              <a:t> </a:t>
            </a: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endParaRPr lang="en-US" sz="2400" dirty="0">
              <a:solidFill>
                <a:schemeClr val="tx1"/>
              </a:solidFill>
              <a:latin typeface="Baskerville Old Face" panose="02020602080505020303" pitchFamily="18" charset="0"/>
            </a:endParaRPr>
          </a:p>
        </p:txBody>
      </p:sp>
      <p:sp>
        <p:nvSpPr>
          <p:cNvPr id="6" name="Rectangle 5">
            <a:extLst>
              <a:ext uri="{FF2B5EF4-FFF2-40B4-BE49-F238E27FC236}">
                <a16:creationId xmlns:a16="http://schemas.microsoft.com/office/drawing/2014/main" id="{EC7593DF-A8EB-4177-BF66-7EF502461B98}"/>
              </a:ext>
            </a:extLst>
          </p:cNvPr>
          <p:cNvSpPr/>
          <p:nvPr/>
        </p:nvSpPr>
        <p:spPr>
          <a:xfrm>
            <a:off x="159314" y="195055"/>
            <a:ext cx="11853538" cy="6467889"/>
          </a:xfrm>
          <a:prstGeom prst="rect">
            <a:avLst/>
          </a:prstGeom>
          <a:noFill/>
          <a:ln>
            <a:solidFill>
              <a:schemeClr val="tx1"/>
            </a:solidFill>
          </a:ln>
          <a:effectLst>
            <a:glow rad="63500">
              <a:schemeClr val="accent4">
                <a:lumMod val="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F5C54673-1C8D-4967-B8F7-4B3FBE479508}"/>
              </a:ext>
            </a:extLst>
          </p:cNvPr>
          <p:cNvSpPr txBox="1"/>
          <p:nvPr/>
        </p:nvSpPr>
        <p:spPr>
          <a:xfrm>
            <a:off x="6086082" y="600981"/>
            <a:ext cx="5496317" cy="411779"/>
          </a:xfrm>
          <a:prstGeom prst="rect">
            <a:avLst/>
          </a:prstGeom>
          <a:solidFill>
            <a:schemeClr val="accent1"/>
          </a:solidFill>
        </p:spPr>
        <p:txBody>
          <a:bodyPr wrap="square">
            <a:spAutoFit/>
          </a:bodyPr>
          <a:lstStyle/>
          <a:p>
            <a:pPr marL="0" marR="0" lvl="0" indent="0" defTabSz="914400" rtl="0" eaLnBrk="1" fontAlgn="auto" latinLnBrk="0" hangingPunct="1">
              <a:lnSpc>
                <a:spcPct val="85000"/>
              </a:lnSpc>
              <a:spcBef>
                <a:spcPts val="1300"/>
              </a:spcBef>
              <a:spcAft>
                <a:spcPts val="0"/>
              </a:spcAft>
              <a:buClrTx/>
              <a:buSzTx/>
              <a:buFont typeface="Arial" pitchFamily="34" charset="0"/>
              <a:buNone/>
              <a:tabLst/>
              <a:defRPr/>
            </a:pPr>
            <a:endParaRPr kumimoji="0" lang="en-US" sz="2400" b="1" i="0" u="none" strike="noStrike" kern="1200" cap="none" spc="0" normalizeH="0" baseline="0" noProof="0" dirty="0">
              <a:ln>
                <a:noFill/>
              </a:ln>
              <a:solidFill>
                <a:prstClr val="black"/>
              </a:solidFill>
              <a:effectLst/>
              <a:uLnTx/>
              <a:uFillTx/>
              <a:latin typeface="Baskerville Old Face" panose="02020602080505020303" pitchFamily="18" charset="0"/>
            </a:endParaRPr>
          </a:p>
        </p:txBody>
      </p:sp>
      <p:sp>
        <p:nvSpPr>
          <p:cNvPr id="8" name="TextBox 7">
            <a:extLst>
              <a:ext uri="{FF2B5EF4-FFF2-40B4-BE49-F238E27FC236}">
                <a16:creationId xmlns:a16="http://schemas.microsoft.com/office/drawing/2014/main" id="{3FEDC42C-18F2-48B7-AC24-B8B8E673AD36}"/>
              </a:ext>
            </a:extLst>
          </p:cNvPr>
          <p:cNvSpPr txBox="1"/>
          <p:nvPr/>
        </p:nvSpPr>
        <p:spPr>
          <a:xfrm>
            <a:off x="609601" y="329721"/>
            <a:ext cx="11105321" cy="6435929"/>
          </a:xfrm>
          <a:prstGeom prst="rect">
            <a:avLst/>
          </a:prstGeom>
          <a:noFill/>
          <a:effectLst>
            <a:glow rad="127000">
              <a:schemeClr val="bg1"/>
            </a:glow>
          </a:effectLst>
        </p:spPr>
        <p:txBody>
          <a:bodyPr wrap="square" rtlCol="0">
            <a:spAutoFit/>
          </a:bodyPr>
          <a:lstStyle/>
          <a:p>
            <a:pPr algn="ctr"/>
            <a:r>
              <a:rPr lang="en-US" sz="3200" dirty="0">
                <a:latin typeface="Baskerville Old Face" panose="02020602080505020303" pitchFamily="18" charset="0"/>
              </a:rPr>
              <a:t>Hypothesis and the Scientific Method:</a:t>
            </a:r>
          </a:p>
          <a:p>
            <a:endParaRPr lang="en-US" sz="2000" b="1" dirty="0">
              <a:latin typeface="Baskerville Old Face" panose="02020602080505020303" pitchFamily="18" charset="0"/>
            </a:endParaRPr>
          </a:p>
          <a:p>
            <a:endParaRPr lang="en-US" sz="2000" b="1" dirty="0">
              <a:latin typeface="Baskerville Old Face" panose="02020602080505020303" pitchFamily="18" charset="0"/>
            </a:endParaRPr>
          </a:p>
          <a:p>
            <a:endParaRPr lang="en-US" sz="2000" b="1" dirty="0">
              <a:latin typeface="Baskerville Old Face" panose="02020602080505020303" pitchFamily="18" charset="0"/>
            </a:endParaRPr>
          </a:p>
          <a:p>
            <a:endParaRPr lang="en-US" sz="2000" b="1" dirty="0">
              <a:latin typeface="Baskerville Old Face" panose="02020602080505020303" pitchFamily="18" charset="0"/>
            </a:endParaRPr>
          </a:p>
          <a:p>
            <a:endParaRPr lang="en-US" sz="2000" b="1" dirty="0">
              <a:latin typeface="Baskerville Old Face" panose="02020602080505020303" pitchFamily="18" charset="0"/>
            </a:endParaRPr>
          </a:p>
          <a:p>
            <a:endParaRPr lang="en-US" sz="2000" b="1" dirty="0">
              <a:latin typeface="Baskerville Old Face" panose="02020602080505020303" pitchFamily="18" charset="0"/>
            </a:endParaRPr>
          </a:p>
          <a:p>
            <a:endParaRPr lang="en-US" sz="2000" b="1" dirty="0">
              <a:latin typeface="Baskerville Old Face" panose="02020602080505020303" pitchFamily="18" charset="0"/>
            </a:endParaRPr>
          </a:p>
          <a:p>
            <a:r>
              <a:rPr lang="en-US" b="1" dirty="0">
                <a:latin typeface="Baskerville Old Face" panose="02020602080505020303" pitchFamily="18" charset="0"/>
              </a:rPr>
              <a:t>Claim: </a:t>
            </a:r>
            <a:r>
              <a:rPr lang="en-US" dirty="0">
                <a:latin typeface="Baskerville Old Face" panose="02020602080505020303" pitchFamily="18" charset="0"/>
              </a:rPr>
              <a:t>Has SouthPark become less offensive over time? </a:t>
            </a:r>
          </a:p>
          <a:p>
            <a:r>
              <a:rPr lang="en-US" dirty="0">
                <a:latin typeface="Baskerville Old Face" panose="02020602080505020303" pitchFamily="18" charset="0"/>
              </a:rPr>
              <a:t>	We will be using sentiment analysis, graphs, correlation, and linear regression using linear equation where M is the 	slope of the line to see if the slope (shows offensiveness) has become more positive, negative, or  remained neutral.</a:t>
            </a:r>
          </a:p>
          <a:p>
            <a:endParaRPr lang="en-US" dirty="0">
              <a:latin typeface="Baskerville Old Face" panose="02020602080505020303" pitchFamily="18" charset="0"/>
            </a:endParaRPr>
          </a:p>
          <a:p>
            <a:r>
              <a:rPr lang="en-US" b="1" dirty="0">
                <a:latin typeface="Baskerville Old Face" panose="02020602080505020303" pitchFamily="18" charset="0"/>
              </a:rPr>
              <a:t>	</a:t>
            </a:r>
            <a:r>
              <a:rPr lang="en-US" b="1" i="1" dirty="0">
                <a:latin typeface="Baskerville Old Face" panose="02020602080505020303" pitchFamily="18" charset="0"/>
              </a:rPr>
              <a:t>		Null Hypothesis:  </a:t>
            </a:r>
            <a:r>
              <a:rPr lang="en-US" dirty="0">
                <a:latin typeface="Baskerville Old Face" panose="02020602080505020303" pitchFamily="18" charset="0"/>
              </a:rPr>
              <a:t>We believe South Park has not changed at all over time!</a:t>
            </a:r>
          </a:p>
          <a:p>
            <a:pPr marL="0" marR="0" indent="457200" algn="just">
              <a:lnSpc>
                <a:spcPct val="107000"/>
              </a:lnSpc>
              <a:spcBef>
                <a:spcPts val="0"/>
              </a:spcBef>
              <a:spcAft>
                <a:spcPts val="800"/>
              </a:spcAft>
            </a:pPr>
            <a:r>
              <a:rPr lang="en-US" dirty="0">
                <a:effectLst/>
                <a:latin typeface="Baskerville Old Face" panose="02020602080505020303" pitchFamily="18" charset="0"/>
                <a:ea typeface="Calibri" panose="020F0502020204030204" pitchFamily="34" charset="0"/>
                <a:cs typeface="Times New Roman" panose="02020603050405020304" pitchFamily="18" charset="0"/>
              </a:rPr>
              <a:t>								H</a:t>
            </a:r>
            <a:r>
              <a:rPr lang="en-US" baseline="-25000" dirty="0">
                <a:effectLst/>
                <a:latin typeface="Baskerville Old Face" panose="02020602080505020303" pitchFamily="18" charset="0"/>
                <a:ea typeface="Calibri" panose="020F0502020204030204" pitchFamily="34" charset="0"/>
                <a:cs typeface="Times New Roman" panose="02020603050405020304" pitchFamily="18" charset="0"/>
              </a:rPr>
              <a:t>0</a:t>
            </a:r>
            <a:r>
              <a:rPr lang="en-US" dirty="0">
                <a:effectLst/>
                <a:latin typeface="Baskerville Old Face" panose="02020602080505020303" pitchFamily="18" charset="0"/>
                <a:ea typeface="Calibri" panose="020F0502020204030204" pitchFamily="34" charset="0"/>
                <a:cs typeface="Times New Roman" panose="02020603050405020304" pitchFamily="18" charset="0"/>
              </a:rPr>
              <a:t>: M in M = 0</a:t>
            </a:r>
            <a:endParaRPr lang="en-US" dirty="0">
              <a:latin typeface="Baskerville Old Face" panose="02020602080505020303" pitchFamily="18" charset="0"/>
              <a:ea typeface="Calibri" panose="020F0502020204030204" pitchFamily="34" charset="0"/>
              <a:cs typeface="Times New Roman" panose="02020603050405020304" pitchFamily="18" charset="0"/>
            </a:endParaRPr>
          </a:p>
          <a:p>
            <a:pPr marL="0" marR="0" indent="457200" algn="just">
              <a:lnSpc>
                <a:spcPct val="107000"/>
              </a:lnSpc>
              <a:spcBef>
                <a:spcPts val="0"/>
              </a:spcBef>
              <a:spcAft>
                <a:spcPts val="800"/>
              </a:spcAft>
            </a:pPr>
            <a:r>
              <a:rPr lang="en-US" b="1" i="1" dirty="0">
                <a:effectLst/>
                <a:latin typeface="Baskerville Old Face" panose="02020602080505020303" pitchFamily="18" charset="0"/>
                <a:ea typeface="Calibri" panose="020F0502020204030204" pitchFamily="34" charset="0"/>
                <a:cs typeface="Times New Roman" panose="02020603050405020304" pitchFamily="18" charset="0"/>
              </a:rPr>
              <a:t>		Alternative Hypothesis 1</a:t>
            </a:r>
            <a:r>
              <a:rPr lang="en-US" i="1" dirty="0">
                <a:effectLst/>
                <a:latin typeface="Baskerville Old Face" panose="02020602080505020303" pitchFamily="18" charset="0"/>
                <a:ea typeface="Calibri" panose="020F0502020204030204" pitchFamily="34" charset="0"/>
                <a:cs typeface="Times New Roman" panose="02020603050405020304" pitchFamily="18" charset="0"/>
              </a:rPr>
              <a:t>:</a:t>
            </a:r>
            <a:r>
              <a:rPr lang="en-US" dirty="0">
                <a:effectLst/>
                <a:latin typeface="Baskerville Old Face" panose="02020602080505020303" pitchFamily="18" charset="0"/>
                <a:ea typeface="Calibri" panose="020F0502020204030204" pitchFamily="34" charset="0"/>
                <a:cs typeface="Times New Roman" panose="02020603050405020304" pitchFamily="18" charset="0"/>
              </a:rPr>
              <a:t> SouthPark has become</a:t>
            </a:r>
            <a:r>
              <a:rPr lang="en-US" b="1" i="1" dirty="0">
                <a:effectLst/>
                <a:latin typeface="Baskerville Old Face" panose="02020602080505020303" pitchFamily="18" charset="0"/>
                <a:ea typeface="Calibri" panose="020F0502020204030204" pitchFamily="34" charset="0"/>
                <a:cs typeface="Times New Roman" panose="02020603050405020304" pitchFamily="18" charset="0"/>
              </a:rPr>
              <a:t> </a:t>
            </a:r>
            <a:r>
              <a:rPr lang="en-US" b="1" i="1" u="sng" dirty="0">
                <a:effectLst/>
                <a:latin typeface="Baskerville Old Face" panose="02020602080505020303" pitchFamily="18" charset="0"/>
                <a:ea typeface="Calibri" panose="020F0502020204030204" pitchFamily="34" charset="0"/>
                <a:cs typeface="Times New Roman" panose="02020603050405020304" pitchFamily="18" charset="0"/>
              </a:rPr>
              <a:t>less</a:t>
            </a:r>
            <a:r>
              <a:rPr lang="en-US" b="1" i="1" dirty="0">
                <a:effectLst/>
                <a:latin typeface="Baskerville Old Face" panose="02020602080505020303" pitchFamily="18" charset="0"/>
                <a:ea typeface="Calibri" panose="020F0502020204030204" pitchFamily="34" charset="0"/>
                <a:cs typeface="Times New Roman" panose="02020603050405020304" pitchFamily="18" charset="0"/>
              </a:rPr>
              <a:t> </a:t>
            </a:r>
            <a:r>
              <a:rPr lang="en-US" dirty="0">
                <a:effectLst/>
                <a:latin typeface="Baskerville Old Face" panose="02020602080505020303" pitchFamily="18" charset="0"/>
                <a:ea typeface="Calibri" panose="020F0502020204030204" pitchFamily="34" charset="0"/>
                <a:cs typeface="Times New Roman" panose="02020603050405020304" pitchFamily="18" charset="0"/>
              </a:rPr>
              <a:t>offensive over time </a:t>
            </a:r>
          </a:p>
          <a:p>
            <a:pPr marL="0" marR="0" indent="457200" algn="just">
              <a:lnSpc>
                <a:spcPct val="107000"/>
              </a:lnSpc>
              <a:spcBef>
                <a:spcPts val="0"/>
              </a:spcBef>
              <a:spcAft>
                <a:spcPts val="800"/>
              </a:spcAft>
            </a:pPr>
            <a:r>
              <a:rPr lang="en-US" dirty="0">
                <a:effectLst/>
                <a:latin typeface="Baskerville Old Face" panose="02020602080505020303" pitchFamily="18" charset="0"/>
                <a:ea typeface="Calibri" panose="020F0502020204030204" pitchFamily="34" charset="0"/>
                <a:cs typeface="Times New Roman" panose="02020603050405020304" pitchFamily="18" charset="0"/>
              </a:rPr>
              <a:t>								H</a:t>
            </a:r>
            <a:r>
              <a:rPr lang="en-US" baseline="-25000" dirty="0">
                <a:effectLst/>
                <a:latin typeface="Baskerville Old Face" panose="02020602080505020303" pitchFamily="18" charset="0"/>
                <a:ea typeface="Calibri" panose="020F0502020204030204" pitchFamily="34" charset="0"/>
                <a:cs typeface="Times New Roman" panose="02020603050405020304" pitchFamily="18" charset="0"/>
              </a:rPr>
              <a:t>A1</a:t>
            </a:r>
            <a:r>
              <a:rPr lang="en-US" dirty="0">
                <a:effectLst/>
                <a:latin typeface="Baskerville Old Face" panose="02020602080505020303" pitchFamily="18" charset="0"/>
                <a:ea typeface="Calibri" panose="020F0502020204030204" pitchFamily="34" charset="0"/>
                <a:cs typeface="Times New Roman" panose="02020603050405020304" pitchFamily="18" charset="0"/>
              </a:rPr>
              <a:t>: M &lt; 0</a:t>
            </a:r>
          </a:p>
          <a:p>
            <a:pPr marL="0" marR="0" indent="457200" algn="just">
              <a:lnSpc>
                <a:spcPct val="107000"/>
              </a:lnSpc>
              <a:spcBef>
                <a:spcPts val="0"/>
              </a:spcBef>
              <a:spcAft>
                <a:spcPts val="800"/>
              </a:spcAft>
            </a:pPr>
            <a:r>
              <a:rPr lang="en-US" b="1" i="1" dirty="0">
                <a:effectLst/>
                <a:latin typeface="Baskerville Old Face" panose="02020602080505020303" pitchFamily="18" charset="0"/>
                <a:ea typeface="Calibri" panose="020F0502020204030204" pitchFamily="34" charset="0"/>
                <a:cs typeface="Times New Roman" panose="02020603050405020304" pitchFamily="18" charset="0"/>
              </a:rPr>
              <a:t>		Alternative Hypothesis 2</a:t>
            </a:r>
            <a:r>
              <a:rPr lang="en-US" i="1" dirty="0">
                <a:effectLst/>
                <a:latin typeface="Baskerville Old Face" panose="02020602080505020303" pitchFamily="18" charset="0"/>
                <a:ea typeface="Calibri" panose="020F0502020204030204" pitchFamily="34" charset="0"/>
                <a:cs typeface="Times New Roman" panose="02020603050405020304" pitchFamily="18" charset="0"/>
              </a:rPr>
              <a:t>:</a:t>
            </a:r>
            <a:r>
              <a:rPr lang="en-US" dirty="0">
                <a:effectLst/>
                <a:latin typeface="Baskerville Old Face" panose="02020602080505020303" pitchFamily="18" charset="0"/>
                <a:ea typeface="Calibri" panose="020F0502020204030204" pitchFamily="34" charset="0"/>
                <a:cs typeface="Times New Roman" panose="02020603050405020304" pitchFamily="18" charset="0"/>
              </a:rPr>
              <a:t> SouthPark had become </a:t>
            </a:r>
            <a:r>
              <a:rPr lang="en-US" b="1" i="1" u="sng" dirty="0">
                <a:effectLst/>
                <a:latin typeface="Baskerville Old Face" panose="02020602080505020303" pitchFamily="18" charset="0"/>
                <a:ea typeface="Calibri" panose="020F0502020204030204" pitchFamily="34" charset="0"/>
                <a:cs typeface="Times New Roman" panose="02020603050405020304" pitchFamily="18" charset="0"/>
              </a:rPr>
              <a:t>more</a:t>
            </a:r>
            <a:r>
              <a:rPr lang="en-US" dirty="0">
                <a:effectLst/>
                <a:latin typeface="Baskerville Old Face" panose="02020602080505020303" pitchFamily="18" charset="0"/>
                <a:ea typeface="Calibri" panose="020F0502020204030204" pitchFamily="34" charset="0"/>
                <a:cs typeface="Times New Roman" panose="02020603050405020304" pitchFamily="18" charset="0"/>
              </a:rPr>
              <a:t> offensive over time </a:t>
            </a:r>
          </a:p>
          <a:p>
            <a:pPr marL="0" marR="0" lvl="0" indent="457200" algn="just" defTabSz="457200" rtl="0" eaLnBrk="1" fontAlgn="auto" latinLnBrk="0" hangingPunct="1">
              <a:lnSpc>
                <a:spcPct val="107000"/>
              </a:lnSpc>
              <a:spcBef>
                <a:spcPts val="0"/>
              </a:spcBef>
              <a:spcAft>
                <a:spcPts val="800"/>
              </a:spcAft>
              <a:buClrTx/>
              <a:buSzTx/>
              <a:buFontTx/>
              <a:buNone/>
              <a:tabLst/>
              <a:defRPr/>
            </a:pPr>
            <a:r>
              <a:rPr lang="en-US" dirty="0">
                <a:latin typeface="Baskerville Old Face" panose="02020602080505020303" pitchFamily="18" charset="0"/>
                <a:ea typeface="Calibri" panose="020F0502020204030204" pitchFamily="34" charset="0"/>
                <a:cs typeface="Times New Roman" panose="02020603050405020304" pitchFamily="18" charset="0"/>
              </a:rPr>
              <a:t>								</a:t>
            </a:r>
            <a:r>
              <a:rPr kumimoji="0" lang="en-US" b="0" i="0" u="none" strike="noStrike" kern="1200" cap="none" spc="0" normalizeH="0" baseline="0" noProof="0" dirty="0">
                <a:ln>
                  <a:noFill/>
                </a:ln>
                <a:solidFill>
                  <a:prstClr val="black"/>
                </a:solidFill>
                <a:effectLst/>
                <a:uLnTx/>
                <a:uFillTx/>
                <a:latin typeface="Baskerville Old Face" panose="02020602080505020303" pitchFamily="18" charset="0"/>
                <a:ea typeface="Calibri" panose="020F0502020204030204" pitchFamily="34" charset="0"/>
                <a:cs typeface="Times New Roman" panose="02020603050405020304" pitchFamily="18" charset="0"/>
              </a:rPr>
              <a:t>H</a:t>
            </a:r>
            <a:r>
              <a:rPr kumimoji="0" lang="en-US" b="0" i="0" u="none" strike="noStrike" kern="1200" cap="none" spc="0" normalizeH="0" baseline="-25000" noProof="0" dirty="0">
                <a:ln>
                  <a:noFill/>
                </a:ln>
                <a:solidFill>
                  <a:prstClr val="black"/>
                </a:solidFill>
                <a:effectLst/>
                <a:uLnTx/>
                <a:uFillTx/>
                <a:latin typeface="Baskerville Old Face" panose="02020602080505020303" pitchFamily="18" charset="0"/>
                <a:ea typeface="Calibri" panose="020F0502020204030204" pitchFamily="34" charset="0"/>
                <a:cs typeface="Times New Roman" panose="02020603050405020304" pitchFamily="18" charset="0"/>
              </a:rPr>
              <a:t>A2</a:t>
            </a:r>
            <a:r>
              <a:rPr kumimoji="0" lang="en-US" b="0" i="0" u="none" strike="noStrike" kern="1200" cap="none" spc="0" normalizeH="0" baseline="0" noProof="0" dirty="0">
                <a:ln>
                  <a:noFill/>
                </a:ln>
                <a:solidFill>
                  <a:prstClr val="black"/>
                </a:solidFill>
                <a:effectLst/>
                <a:uLnTx/>
                <a:uFillTx/>
                <a:latin typeface="Baskerville Old Face" panose="02020602080505020303" pitchFamily="18" charset="0"/>
                <a:ea typeface="Calibri" panose="020F0502020204030204" pitchFamily="34" charset="0"/>
                <a:cs typeface="Times New Roman" panose="02020603050405020304" pitchFamily="18" charset="0"/>
              </a:rPr>
              <a:t>: M &gt; 0</a:t>
            </a:r>
          </a:p>
          <a:p>
            <a:pPr marL="0" marR="0" indent="457200" algn="just">
              <a:lnSpc>
                <a:spcPct val="107000"/>
              </a:lnSpc>
              <a:spcBef>
                <a:spcPts val="0"/>
              </a:spcBef>
              <a:spcAft>
                <a:spcPts val="800"/>
              </a:spcAft>
            </a:pPr>
            <a:endParaRPr lang="en-US" sz="2000" dirty="0">
              <a:effectLst/>
              <a:latin typeface="Baskerville Old Face" panose="02020602080505020303" pitchFamily="18" charset="0"/>
              <a:ea typeface="Calibri" panose="020F0502020204030204" pitchFamily="34" charset="0"/>
              <a:cs typeface="Times New Roman" panose="02020603050405020304" pitchFamily="18" charset="0"/>
            </a:endParaRPr>
          </a:p>
        </p:txBody>
      </p:sp>
      <p:pic>
        <p:nvPicPr>
          <p:cNvPr id="10" name="Picture 9">
            <a:extLst>
              <a:ext uri="{FF2B5EF4-FFF2-40B4-BE49-F238E27FC236}">
                <a16:creationId xmlns:a16="http://schemas.microsoft.com/office/drawing/2014/main" id="{96339952-CA5F-4C18-8020-D4357040A9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82390" y="933598"/>
            <a:ext cx="3589828" cy="1957104"/>
          </a:xfrm>
          <a:prstGeom prst="rect">
            <a:avLst/>
          </a:prstGeom>
          <a:effectLst>
            <a:glow rad="63500">
              <a:schemeClr val="accent1">
                <a:satMod val="175000"/>
                <a:alpha val="40000"/>
              </a:schemeClr>
            </a:glow>
          </a:effectLst>
        </p:spPr>
      </p:pic>
    </p:spTree>
    <p:extLst>
      <p:ext uri="{BB962C8B-B14F-4D97-AF65-F5344CB8AC3E}">
        <p14:creationId xmlns:p14="http://schemas.microsoft.com/office/powerpoint/2010/main" val="415994563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tile tx="0" ty="0" sx="100000" sy="100000" flip="xy" algn="tl"/>
        </a:blip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FCA118C4-32A6-466D-8453-BA738103A0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52536" y="0"/>
            <a:ext cx="6739464"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561581CF-C61F-4853-9458-12AEBE53A4D5}"/>
              </a:ext>
            </a:extLst>
          </p:cNvPr>
          <p:cNvSpPr/>
          <p:nvPr/>
        </p:nvSpPr>
        <p:spPr>
          <a:xfrm>
            <a:off x="205385" y="132522"/>
            <a:ext cx="11781230" cy="6612835"/>
          </a:xfrm>
          <a:prstGeom prst="rect">
            <a:avLst/>
          </a:prstGeom>
          <a:noFill/>
          <a:ln>
            <a:solidFill>
              <a:schemeClr val="tx1"/>
            </a:solidFill>
          </a:ln>
          <a:effectLst>
            <a:glow rad="1016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28F4F2DA-0F94-4FD3-B5B1-0CC4BE2EDD82}"/>
              </a:ext>
            </a:extLst>
          </p:cNvPr>
          <p:cNvSpPr txBox="1"/>
          <p:nvPr/>
        </p:nvSpPr>
        <p:spPr>
          <a:xfrm>
            <a:off x="5571853" y="246037"/>
            <a:ext cx="6096000" cy="5016758"/>
          </a:xfrm>
          <a:prstGeom prst="rect">
            <a:avLst/>
          </a:prstGeom>
          <a:noFill/>
        </p:spPr>
        <p:txBody>
          <a:bodyPr wrap="square">
            <a:spAutoFit/>
          </a:bodyPr>
          <a:lstStyle/>
          <a:p>
            <a:pPr marL="342900" indent="-342900">
              <a:buAutoNum type="arabicPeriod"/>
            </a:pPr>
            <a:endParaRPr lang="en-US" sz="2000" b="1" dirty="0">
              <a:latin typeface="Baskerville Old Face" panose="02020602080505020303" pitchFamily="18" charset="0"/>
            </a:endParaRPr>
          </a:p>
          <a:p>
            <a:pPr marL="342900" indent="-342900">
              <a:buAutoNum type="arabicPeriod"/>
            </a:pPr>
            <a:endParaRPr lang="en-US" sz="2000" b="1" dirty="0">
              <a:latin typeface="Baskerville Old Face" panose="02020602080505020303" pitchFamily="18" charset="0"/>
            </a:endParaRPr>
          </a:p>
          <a:p>
            <a:pPr marL="342900" indent="-342900">
              <a:buAutoNum type="arabicPeriod"/>
            </a:pPr>
            <a:endParaRPr lang="en-US" sz="2000" b="1" dirty="0">
              <a:latin typeface="Baskerville Old Face" panose="02020602080505020303" pitchFamily="18" charset="0"/>
            </a:endParaRPr>
          </a:p>
          <a:p>
            <a:pPr marL="342900" indent="-342900">
              <a:buAutoNum type="arabicPeriod"/>
            </a:pPr>
            <a:endParaRPr lang="en-US" sz="2000" b="1" dirty="0">
              <a:latin typeface="Baskerville Old Face" panose="02020602080505020303" pitchFamily="18" charset="0"/>
            </a:endParaRPr>
          </a:p>
          <a:p>
            <a:pPr marL="342900" indent="-342900">
              <a:buAutoNum type="arabicPeriod"/>
            </a:pPr>
            <a:r>
              <a:rPr lang="en-US" sz="2000" b="1" dirty="0" err="1">
                <a:latin typeface="Baskerville Old Face" panose="02020602080505020303" pitchFamily="18" charset="0"/>
              </a:rPr>
              <a:t>Pseudocoding</a:t>
            </a:r>
            <a:r>
              <a:rPr lang="en-US" sz="2000" b="1" dirty="0">
                <a:latin typeface="Baskerville Old Face" panose="02020602080505020303" pitchFamily="18" charset="0"/>
              </a:rPr>
              <a:t> &amp; Identifying our data source</a:t>
            </a:r>
            <a:r>
              <a:rPr lang="en-US" sz="2000" dirty="0">
                <a:latin typeface="Baskerville Old Face" panose="02020602080505020303" pitchFamily="18" charset="0"/>
              </a:rPr>
              <a:t>: “</a:t>
            </a:r>
            <a:r>
              <a:rPr lang="en-US" sz="2000" i="1" dirty="0">
                <a:latin typeface="Baskerville Old Face" panose="02020602080505020303" pitchFamily="18" charset="0"/>
              </a:rPr>
              <a:t>South Park Dialogue</a:t>
            </a:r>
            <a:r>
              <a:rPr lang="en-US" sz="2000" dirty="0">
                <a:latin typeface="Baskerville Old Face" panose="02020602080505020303" pitchFamily="18" charset="0"/>
              </a:rPr>
              <a:t>: More than 70,000 lines of dialogue by season, episode, and character.” via Kaggle</a:t>
            </a:r>
          </a:p>
          <a:p>
            <a:pPr marL="342900" indent="-342900">
              <a:buAutoNum type="arabicPeriod"/>
            </a:pPr>
            <a:endParaRPr lang="en-US" sz="2000" dirty="0">
              <a:latin typeface="Baskerville Old Face" panose="02020602080505020303" pitchFamily="18" charset="0"/>
            </a:endParaRPr>
          </a:p>
          <a:p>
            <a:pPr marL="342900" indent="-342900">
              <a:buAutoNum type="arabicPeriod"/>
            </a:pPr>
            <a:r>
              <a:rPr lang="en-US" sz="2000" b="1" dirty="0" err="1">
                <a:latin typeface="Baskerville Old Face" panose="02020602080505020303" pitchFamily="18" charset="0"/>
              </a:rPr>
              <a:t>Identifiying</a:t>
            </a:r>
            <a:r>
              <a:rPr lang="en-US" sz="2000" b="1" dirty="0">
                <a:latin typeface="Baskerville Old Face" panose="02020602080505020303" pitchFamily="18" charset="0"/>
              </a:rPr>
              <a:t> our dependencies: </a:t>
            </a:r>
            <a:r>
              <a:rPr lang="en-US" sz="2000" dirty="0" err="1">
                <a:latin typeface="Baskerville Old Face" panose="02020602080505020303" pitchFamily="18" charset="0"/>
              </a:rPr>
              <a:t>TextBlob</a:t>
            </a:r>
            <a:r>
              <a:rPr lang="en-US" sz="2000" dirty="0">
                <a:latin typeface="Baskerville Old Face" panose="02020602080505020303" pitchFamily="18" charset="0"/>
              </a:rPr>
              <a:t>, NLTK, </a:t>
            </a:r>
            <a:r>
              <a:rPr lang="en-US" sz="2000" dirty="0" err="1">
                <a:latin typeface="Baskerville Old Face" panose="02020602080505020303" pitchFamily="18" charset="0"/>
              </a:rPr>
              <a:t>Sklearn</a:t>
            </a:r>
            <a:r>
              <a:rPr lang="en-US" sz="2000" dirty="0">
                <a:latin typeface="Baskerville Old Face" panose="02020602080505020303" pitchFamily="18" charset="0"/>
              </a:rPr>
              <a:t>, </a:t>
            </a:r>
            <a:r>
              <a:rPr lang="en-US" sz="2000" dirty="0" err="1">
                <a:latin typeface="Baskerville Old Face" panose="02020602080505020303" pitchFamily="18" charset="0"/>
              </a:rPr>
              <a:t>TermColor</a:t>
            </a:r>
            <a:r>
              <a:rPr lang="en-US" sz="2000" dirty="0">
                <a:latin typeface="Baskerville Old Face" panose="02020602080505020303" pitchFamily="18" charset="0"/>
              </a:rPr>
              <a:t>, </a:t>
            </a:r>
            <a:r>
              <a:rPr lang="en-US" sz="2000" dirty="0" err="1">
                <a:latin typeface="Baskerville Old Face" panose="02020602080505020303" pitchFamily="18" charset="0"/>
              </a:rPr>
              <a:t>Better_Profanity</a:t>
            </a:r>
            <a:r>
              <a:rPr lang="en-US" sz="2000" dirty="0">
                <a:latin typeface="Baskerville Old Face" panose="02020602080505020303" pitchFamily="18" charset="0"/>
              </a:rPr>
              <a:t>, </a:t>
            </a:r>
            <a:r>
              <a:rPr lang="en-US" sz="2000" dirty="0" err="1">
                <a:latin typeface="Baskerville Old Face" panose="02020602080505020303" pitchFamily="18" charset="0"/>
              </a:rPr>
              <a:t>TfidVectorizer</a:t>
            </a:r>
            <a:endParaRPr lang="en-US" sz="2000" dirty="0">
              <a:latin typeface="Baskerville Old Face" panose="02020602080505020303" pitchFamily="18" charset="0"/>
            </a:endParaRPr>
          </a:p>
          <a:p>
            <a:pPr marL="342900" indent="-342900">
              <a:buAutoNum type="arabicPeriod"/>
            </a:pPr>
            <a:endParaRPr lang="en-US" sz="2000" dirty="0">
              <a:latin typeface="Baskerville Old Face" panose="02020602080505020303" pitchFamily="18" charset="0"/>
            </a:endParaRPr>
          </a:p>
          <a:p>
            <a:pPr marL="342900" indent="-342900">
              <a:buAutoNum type="arabicPeriod"/>
            </a:pPr>
            <a:r>
              <a:rPr lang="en-US" sz="2000" b="1" dirty="0">
                <a:latin typeface="Baskerville Old Face" panose="02020602080505020303" pitchFamily="18" charset="0"/>
              </a:rPr>
              <a:t>Coding</a:t>
            </a:r>
          </a:p>
          <a:p>
            <a:pPr marL="457200" indent="-457200">
              <a:buFont typeface="+mj-lt"/>
              <a:buAutoNum type="arabicPeriod"/>
            </a:pPr>
            <a:endParaRPr lang="en-US" sz="2000" dirty="0">
              <a:latin typeface="Baskerville Old Face" panose="02020602080505020303" pitchFamily="18" charset="0"/>
            </a:endParaRPr>
          </a:p>
          <a:p>
            <a:pPr marL="342900" indent="-342900">
              <a:buAutoNum type="arabicPeriod"/>
            </a:pPr>
            <a:r>
              <a:rPr lang="en-US" sz="2000" b="1" dirty="0">
                <a:latin typeface="Baskerville Old Face" panose="02020602080505020303" pitchFamily="18" charset="0"/>
              </a:rPr>
              <a:t>Sentiment Analysis: </a:t>
            </a:r>
            <a:r>
              <a:rPr lang="en-US" sz="2000" dirty="0">
                <a:latin typeface="Baskerville Old Face" panose="02020602080505020303" pitchFamily="18" charset="0"/>
              </a:rPr>
              <a:t>Vader Sentiment </a:t>
            </a:r>
          </a:p>
          <a:p>
            <a:pPr marL="457200" indent="-457200">
              <a:buFont typeface="+mj-lt"/>
              <a:buAutoNum type="arabicPeriod"/>
            </a:pPr>
            <a:endParaRPr lang="en-US" sz="2000" dirty="0">
              <a:latin typeface="Baskerville Old Face" panose="02020602080505020303" pitchFamily="18" charset="0"/>
            </a:endParaRPr>
          </a:p>
          <a:p>
            <a:pPr marL="342900" indent="-342900">
              <a:buAutoNum type="arabicPeriod"/>
            </a:pPr>
            <a:r>
              <a:rPr lang="en-US" sz="2000" b="1" dirty="0">
                <a:latin typeface="Baskerville Old Face" panose="02020602080505020303" pitchFamily="18" charset="0"/>
              </a:rPr>
              <a:t>Analyzing and plotting our results</a:t>
            </a:r>
            <a:endParaRPr lang="en-US" sz="2000" dirty="0">
              <a:latin typeface="Baskerville Old Face" panose="02020602080505020303" pitchFamily="18" charset="0"/>
            </a:endParaRPr>
          </a:p>
        </p:txBody>
      </p:sp>
      <p:pic>
        <p:nvPicPr>
          <p:cNvPr id="13" name="Picture 12">
            <a:extLst>
              <a:ext uri="{FF2B5EF4-FFF2-40B4-BE49-F238E27FC236}">
                <a16:creationId xmlns:a16="http://schemas.microsoft.com/office/drawing/2014/main" id="{EA720E28-D88D-4A11-8FF0-3AB69B39CC0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1061" y="1417983"/>
            <a:ext cx="4876090" cy="3502575"/>
          </a:xfrm>
          <a:prstGeom prst="rect">
            <a:avLst/>
          </a:prstGeom>
        </p:spPr>
      </p:pic>
      <p:sp>
        <p:nvSpPr>
          <p:cNvPr id="17" name="TextBox 16">
            <a:extLst>
              <a:ext uri="{FF2B5EF4-FFF2-40B4-BE49-F238E27FC236}">
                <a16:creationId xmlns:a16="http://schemas.microsoft.com/office/drawing/2014/main" id="{6095E720-582E-466F-A243-A2FA2D718EE9}"/>
              </a:ext>
            </a:extLst>
          </p:cNvPr>
          <p:cNvSpPr txBox="1"/>
          <p:nvPr/>
        </p:nvSpPr>
        <p:spPr>
          <a:xfrm>
            <a:off x="741412" y="648550"/>
            <a:ext cx="4711124" cy="584775"/>
          </a:xfrm>
          <a:prstGeom prst="rect">
            <a:avLst/>
          </a:prstGeom>
          <a:noFill/>
        </p:spPr>
        <p:txBody>
          <a:bodyPr wrap="square" rtlCol="0">
            <a:spAutoFit/>
          </a:bodyPr>
          <a:lstStyle/>
          <a:p>
            <a:r>
              <a:rPr lang="en-US" sz="3200" dirty="0">
                <a:latin typeface="Baskerville Old Face" panose="02020602080505020303" pitchFamily="18" charset="0"/>
              </a:rPr>
              <a:t>Our Methods of Analysis</a:t>
            </a:r>
          </a:p>
        </p:txBody>
      </p:sp>
      <p:sp>
        <p:nvSpPr>
          <p:cNvPr id="18" name="TextBox 17">
            <a:extLst>
              <a:ext uri="{FF2B5EF4-FFF2-40B4-BE49-F238E27FC236}">
                <a16:creationId xmlns:a16="http://schemas.microsoft.com/office/drawing/2014/main" id="{36422852-43F5-4226-8675-06C415C39CFA}"/>
              </a:ext>
            </a:extLst>
          </p:cNvPr>
          <p:cNvSpPr txBox="1"/>
          <p:nvPr/>
        </p:nvSpPr>
        <p:spPr>
          <a:xfrm>
            <a:off x="1350302" y="4880715"/>
            <a:ext cx="3578087" cy="646331"/>
          </a:xfrm>
          <a:prstGeom prst="rect">
            <a:avLst/>
          </a:prstGeom>
          <a:noFill/>
        </p:spPr>
        <p:txBody>
          <a:bodyPr wrap="square" rtlCol="0">
            <a:spAutoFit/>
          </a:bodyPr>
          <a:lstStyle/>
          <a:p>
            <a:r>
              <a:rPr lang="en-US" dirty="0">
                <a:latin typeface="Baskerville Old Face" panose="02020602080505020303" pitchFamily="18" charset="0"/>
              </a:rPr>
              <a:t>*This is our breakout room</a:t>
            </a:r>
          </a:p>
          <a:p>
            <a:endParaRPr lang="en-US" dirty="0"/>
          </a:p>
        </p:txBody>
      </p:sp>
    </p:spTree>
    <p:extLst>
      <p:ext uri="{BB962C8B-B14F-4D97-AF65-F5344CB8AC3E}">
        <p14:creationId xmlns:p14="http://schemas.microsoft.com/office/powerpoint/2010/main" val="4287706745"/>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A2CE450-9C66-4105-8189-46DB4D184372}"/>
              </a:ext>
            </a:extLst>
          </p:cNvPr>
          <p:cNvSpPr>
            <a:spLocks noGrp="1"/>
          </p:cNvSpPr>
          <p:nvPr>
            <p:ph type="ctrTitle"/>
          </p:nvPr>
        </p:nvSpPr>
        <p:spPr>
          <a:xfrm>
            <a:off x="6105918" y="2890702"/>
            <a:ext cx="5717782" cy="5018293"/>
          </a:xfrm>
        </p:spPr>
        <p:txBody>
          <a:bodyPr/>
          <a:lstStyle/>
          <a:p>
            <a:r>
              <a:rPr lang="en-US" sz="2400" dirty="0">
                <a:solidFill>
                  <a:schemeClr val="tx1"/>
                </a:solidFill>
                <a:latin typeface="Baskerville Old Face" panose="02020602080505020303" pitchFamily="18" charset="0"/>
              </a:rPr>
              <a:t>	</a:t>
            </a: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r>
              <a:rPr lang="en-US" sz="2400" dirty="0">
                <a:solidFill>
                  <a:schemeClr val="tx1"/>
                </a:solidFill>
                <a:latin typeface="Baskerville Old Face" panose="02020602080505020303" pitchFamily="18" charset="0"/>
              </a:rPr>
              <a:t>	</a:t>
            </a: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effectLst/>
                <a:latin typeface="Baskerville Old Face" panose="02020602080505020303" pitchFamily="18" charset="0"/>
                <a:ea typeface="Calibri" panose="020F0502020204030204" pitchFamily="34" charset="0"/>
                <a:cs typeface="Times New Roman" panose="02020603050405020304" pitchFamily="18" charset="0"/>
              </a:rPr>
            </a:br>
            <a:r>
              <a:rPr lang="en-US" sz="2400" dirty="0">
                <a:solidFill>
                  <a:schemeClr val="tx1"/>
                </a:solidFill>
                <a:effectLst/>
                <a:latin typeface="Baskerville Old Face" panose="02020602080505020303" pitchFamily="18" charset="0"/>
                <a:ea typeface="Calibri" panose="020F0502020204030204" pitchFamily="34" charset="0"/>
                <a:cs typeface="Times New Roman" panose="02020603050405020304" pitchFamily="18" charset="0"/>
              </a:rPr>
              <a:t> </a:t>
            </a: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endParaRPr lang="en-US" sz="2400" dirty="0">
              <a:solidFill>
                <a:schemeClr val="tx1"/>
              </a:solidFill>
              <a:latin typeface="Baskerville Old Face" panose="02020602080505020303" pitchFamily="18" charset="0"/>
            </a:endParaRPr>
          </a:p>
        </p:txBody>
      </p:sp>
      <p:sp>
        <p:nvSpPr>
          <p:cNvPr id="6" name="Rectangle 5">
            <a:extLst>
              <a:ext uri="{FF2B5EF4-FFF2-40B4-BE49-F238E27FC236}">
                <a16:creationId xmlns:a16="http://schemas.microsoft.com/office/drawing/2014/main" id="{EC7593DF-A8EB-4177-BF66-7EF502461B98}"/>
              </a:ext>
            </a:extLst>
          </p:cNvPr>
          <p:cNvSpPr/>
          <p:nvPr/>
        </p:nvSpPr>
        <p:spPr>
          <a:xfrm>
            <a:off x="159314" y="195055"/>
            <a:ext cx="11853538" cy="6467889"/>
          </a:xfrm>
          <a:prstGeom prst="rect">
            <a:avLst/>
          </a:prstGeom>
          <a:noFill/>
          <a:ln>
            <a:solidFill>
              <a:schemeClr val="tx1"/>
            </a:solidFill>
          </a:ln>
          <a:effectLst>
            <a:glow rad="63500">
              <a:schemeClr val="accent4">
                <a:lumMod val="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F5C54673-1C8D-4967-B8F7-4B3FBE479508}"/>
              </a:ext>
            </a:extLst>
          </p:cNvPr>
          <p:cNvSpPr txBox="1"/>
          <p:nvPr/>
        </p:nvSpPr>
        <p:spPr>
          <a:xfrm>
            <a:off x="6086082" y="600981"/>
            <a:ext cx="5496317" cy="411779"/>
          </a:xfrm>
          <a:prstGeom prst="rect">
            <a:avLst/>
          </a:prstGeom>
          <a:solidFill>
            <a:schemeClr val="accent1"/>
          </a:solidFill>
        </p:spPr>
        <p:txBody>
          <a:bodyPr wrap="square">
            <a:spAutoFit/>
          </a:bodyPr>
          <a:lstStyle/>
          <a:p>
            <a:pPr marL="0" marR="0" lvl="0" indent="0" defTabSz="914400" rtl="0" eaLnBrk="1" fontAlgn="auto" latinLnBrk="0" hangingPunct="1">
              <a:lnSpc>
                <a:spcPct val="85000"/>
              </a:lnSpc>
              <a:spcBef>
                <a:spcPts val="1300"/>
              </a:spcBef>
              <a:spcAft>
                <a:spcPts val="0"/>
              </a:spcAft>
              <a:buClrTx/>
              <a:buSzTx/>
              <a:buFont typeface="Arial" pitchFamily="34" charset="0"/>
              <a:buNone/>
              <a:tabLst/>
              <a:defRPr/>
            </a:pPr>
            <a:endParaRPr kumimoji="0" lang="en-US" sz="2400" b="1" i="0" u="none" strike="noStrike" kern="1200" cap="none" spc="0" normalizeH="0" baseline="0" noProof="0" dirty="0">
              <a:ln>
                <a:noFill/>
              </a:ln>
              <a:solidFill>
                <a:prstClr val="black"/>
              </a:solidFill>
              <a:effectLst/>
              <a:uLnTx/>
              <a:uFillTx/>
              <a:latin typeface="Baskerville Old Face" panose="02020602080505020303" pitchFamily="18" charset="0"/>
            </a:endParaRPr>
          </a:p>
        </p:txBody>
      </p:sp>
      <p:sp>
        <p:nvSpPr>
          <p:cNvPr id="9" name="Rectangle 8">
            <a:extLst>
              <a:ext uri="{FF2B5EF4-FFF2-40B4-BE49-F238E27FC236}">
                <a16:creationId xmlns:a16="http://schemas.microsoft.com/office/drawing/2014/main" id="{F53FFE84-1E4C-4C4C-B316-82C6EA0A7DCC}"/>
              </a:ext>
            </a:extLst>
          </p:cNvPr>
          <p:cNvSpPr/>
          <p:nvPr/>
        </p:nvSpPr>
        <p:spPr>
          <a:xfrm>
            <a:off x="2457023" y="372249"/>
            <a:ext cx="7277953" cy="707886"/>
          </a:xfrm>
          <a:prstGeom prst="rect">
            <a:avLst/>
          </a:prstGeom>
          <a:noFill/>
        </p:spPr>
        <p:txBody>
          <a:bodyPr wrap="none" lIns="91440" tIns="45720" rIns="91440" bIns="45720">
            <a:spAutoFit/>
          </a:bodyPr>
          <a:lstStyle/>
          <a:p>
            <a:pPr algn="ctr"/>
            <a:r>
              <a:rPr kumimoji="0" lang="en-US" sz="4000" b="0" u="none" strike="noStrike" kern="1200" cap="none" spc="0" normalizeH="0" baseline="0" noProof="0" dirty="0">
                <a:ln w="0"/>
                <a:solidFill>
                  <a:schemeClr val="tx1"/>
                </a:solidFill>
                <a:effectLst>
                  <a:outerShdw blurRad="38100" dist="19050" dir="2700000" algn="tl" rotWithShape="0">
                    <a:schemeClr val="dk1">
                      <a:alpha val="40000"/>
                    </a:schemeClr>
                  </a:outerShdw>
                </a:effectLst>
                <a:uLnTx/>
                <a:uFillTx/>
                <a:latin typeface="Baskerville Old Face" panose="02020602080505020303" pitchFamily="18" charset="0"/>
              </a:rPr>
              <a:t>Most Common South Park Words</a:t>
            </a:r>
            <a:endParaRPr lang="en-US" sz="4000" b="0" cap="none" spc="0" dirty="0">
              <a:ln w="0"/>
              <a:solidFill>
                <a:schemeClr val="tx1"/>
              </a:solidFill>
              <a:effectLst>
                <a:outerShdw blurRad="38100" dist="19050" dir="2700000" algn="tl" rotWithShape="0">
                  <a:schemeClr val="dk1">
                    <a:alpha val="40000"/>
                  </a:schemeClr>
                </a:outerShdw>
              </a:effectLst>
            </a:endParaRPr>
          </a:p>
        </p:txBody>
      </p:sp>
      <p:pic>
        <p:nvPicPr>
          <p:cNvPr id="5" name="Picture 4">
            <a:extLst>
              <a:ext uri="{FF2B5EF4-FFF2-40B4-BE49-F238E27FC236}">
                <a16:creationId xmlns:a16="http://schemas.microsoft.com/office/drawing/2014/main" id="{B7CFCB66-F1D6-4EF9-8CA8-02C248DE8E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3806" y="1308867"/>
            <a:ext cx="11644552" cy="5354077"/>
          </a:xfrm>
          <a:prstGeom prst="rect">
            <a:avLst/>
          </a:prstGeom>
        </p:spPr>
      </p:pic>
      <p:pic>
        <p:nvPicPr>
          <p:cNvPr id="10" name="Picture 9">
            <a:extLst>
              <a:ext uri="{FF2B5EF4-FFF2-40B4-BE49-F238E27FC236}">
                <a16:creationId xmlns:a16="http://schemas.microsoft.com/office/drawing/2014/main" id="{1CD284F7-7CAC-4475-AEBC-EA9F6DFC9B7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28942" y="1686642"/>
            <a:ext cx="3840743" cy="2092105"/>
          </a:xfrm>
          <a:prstGeom prst="rect">
            <a:avLst/>
          </a:prstGeom>
        </p:spPr>
      </p:pic>
    </p:spTree>
    <p:extLst>
      <p:ext uri="{BB962C8B-B14F-4D97-AF65-F5344CB8AC3E}">
        <p14:creationId xmlns:p14="http://schemas.microsoft.com/office/powerpoint/2010/main" val="2649036826"/>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A2CE450-9C66-4105-8189-46DB4D184372}"/>
              </a:ext>
            </a:extLst>
          </p:cNvPr>
          <p:cNvSpPr>
            <a:spLocks noGrp="1"/>
          </p:cNvSpPr>
          <p:nvPr>
            <p:ph type="ctrTitle"/>
          </p:nvPr>
        </p:nvSpPr>
        <p:spPr>
          <a:xfrm>
            <a:off x="6086082" y="3336093"/>
            <a:ext cx="5717782" cy="5018293"/>
          </a:xfrm>
        </p:spPr>
        <p:txBody>
          <a:bodyPr/>
          <a:lstStyle/>
          <a:p>
            <a:r>
              <a:rPr lang="en-US" sz="2400" dirty="0">
                <a:solidFill>
                  <a:schemeClr val="tx1"/>
                </a:solidFill>
                <a:latin typeface="Baskerville Old Face" panose="02020602080505020303" pitchFamily="18" charset="0"/>
              </a:rPr>
              <a:t>	</a:t>
            </a: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r>
              <a:rPr lang="en-US" sz="2400" dirty="0">
                <a:solidFill>
                  <a:schemeClr val="tx1"/>
                </a:solidFill>
                <a:latin typeface="Baskerville Old Face" panose="02020602080505020303" pitchFamily="18" charset="0"/>
              </a:rPr>
              <a:t>	</a:t>
            </a: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effectLst/>
                <a:latin typeface="Baskerville Old Face" panose="02020602080505020303" pitchFamily="18" charset="0"/>
                <a:ea typeface="Calibri" panose="020F0502020204030204" pitchFamily="34" charset="0"/>
                <a:cs typeface="Times New Roman" panose="02020603050405020304" pitchFamily="18" charset="0"/>
              </a:rPr>
            </a:br>
            <a:r>
              <a:rPr lang="en-US" sz="2400" dirty="0">
                <a:solidFill>
                  <a:schemeClr val="tx1"/>
                </a:solidFill>
                <a:effectLst/>
                <a:latin typeface="Baskerville Old Face" panose="02020602080505020303" pitchFamily="18" charset="0"/>
                <a:ea typeface="Calibri" panose="020F0502020204030204" pitchFamily="34" charset="0"/>
                <a:cs typeface="Times New Roman" panose="02020603050405020304" pitchFamily="18" charset="0"/>
              </a:rPr>
              <a:t> </a:t>
            </a: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endParaRPr lang="en-US" sz="2400" dirty="0">
              <a:solidFill>
                <a:schemeClr val="tx1"/>
              </a:solidFill>
              <a:latin typeface="Baskerville Old Face" panose="02020602080505020303" pitchFamily="18" charset="0"/>
            </a:endParaRPr>
          </a:p>
        </p:txBody>
      </p:sp>
      <p:sp>
        <p:nvSpPr>
          <p:cNvPr id="6" name="Rectangle 5">
            <a:extLst>
              <a:ext uri="{FF2B5EF4-FFF2-40B4-BE49-F238E27FC236}">
                <a16:creationId xmlns:a16="http://schemas.microsoft.com/office/drawing/2014/main" id="{EC7593DF-A8EB-4177-BF66-7EF502461B98}"/>
              </a:ext>
            </a:extLst>
          </p:cNvPr>
          <p:cNvSpPr/>
          <p:nvPr/>
        </p:nvSpPr>
        <p:spPr>
          <a:xfrm>
            <a:off x="159314" y="195055"/>
            <a:ext cx="11853538" cy="6467889"/>
          </a:xfrm>
          <a:prstGeom prst="rect">
            <a:avLst/>
          </a:prstGeom>
          <a:noFill/>
          <a:ln>
            <a:solidFill>
              <a:schemeClr val="tx1"/>
            </a:solidFill>
          </a:ln>
          <a:effectLst>
            <a:glow rad="63500">
              <a:schemeClr val="accent4">
                <a:lumMod val="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F5C54673-1C8D-4967-B8F7-4B3FBE479508}"/>
              </a:ext>
            </a:extLst>
          </p:cNvPr>
          <p:cNvSpPr txBox="1"/>
          <p:nvPr/>
        </p:nvSpPr>
        <p:spPr>
          <a:xfrm>
            <a:off x="6086082" y="600981"/>
            <a:ext cx="5496317" cy="411779"/>
          </a:xfrm>
          <a:prstGeom prst="rect">
            <a:avLst/>
          </a:prstGeom>
          <a:solidFill>
            <a:schemeClr val="accent1"/>
          </a:solidFill>
        </p:spPr>
        <p:txBody>
          <a:bodyPr wrap="square">
            <a:spAutoFit/>
          </a:bodyPr>
          <a:lstStyle/>
          <a:p>
            <a:pPr marL="0" marR="0" lvl="0" indent="0" defTabSz="914400" rtl="0" eaLnBrk="1" fontAlgn="auto" latinLnBrk="0" hangingPunct="1">
              <a:lnSpc>
                <a:spcPct val="85000"/>
              </a:lnSpc>
              <a:spcBef>
                <a:spcPts val="1300"/>
              </a:spcBef>
              <a:spcAft>
                <a:spcPts val="0"/>
              </a:spcAft>
              <a:buClrTx/>
              <a:buSzTx/>
              <a:buFont typeface="Arial" pitchFamily="34" charset="0"/>
              <a:buNone/>
              <a:tabLst/>
              <a:defRPr/>
            </a:pPr>
            <a:endParaRPr kumimoji="0" lang="en-US" sz="2400" b="1" i="0" u="none" strike="noStrike" kern="1200" cap="none" spc="0" normalizeH="0" baseline="0" noProof="0" dirty="0">
              <a:ln>
                <a:noFill/>
              </a:ln>
              <a:solidFill>
                <a:prstClr val="black"/>
              </a:solidFill>
              <a:effectLst/>
              <a:uLnTx/>
              <a:uFillTx/>
              <a:latin typeface="Baskerville Old Face" panose="02020602080505020303" pitchFamily="18" charset="0"/>
            </a:endParaRPr>
          </a:p>
        </p:txBody>
      </p:sp>
      <p:sp>
        <p:nvSpPr>
          <p:cNvPr id="9" name="Rectangle 8">
            <a:extLst>
              <a:ext uri="{FF2B5EF4-FFF2-40B4-BE49-F238E27FC236}">
                <a16:creationId xmlns:a16="http://schemas.microsoft.com/office/drawing/2014/main" id="{F53FFE84-1E4C-4C4C-B316-82C6EA0A7DCC}"/>
              </a:ext>
            </a:extLst>
          </p:cNvPr>
          <p:cNvSpPr/>
          <p:nvPr/>
        </p:nvSpPr>
        <p:spPr>
          <a:xfrm>
            <a:off x="3166352" y="372249"/>
            <a:ext cx="5859296" cy="1077218"/>
          </a:xfrm>
          <a:prstGeom prst="rect">
            <a:avLst/>
          </a:prstGeom>
          <a:noFill/>
        </p:spPr>
        <p:txBody>
          <a:bodyPr wrap="none" lIns="91440" tIns="45720" rIns="91440" bIns="45720">
            <a:spAutoFit/>
          </a:bodyPr>
          <a:lstStyle/>
          <a:p>
            <a:pPr algn="ctr"/>
            <a:r>
              <a:rPr kumimoji="0" lang="en-US" sz="3200" b="0" u="none" strike="noStrike" kern="1200" cap="none" spc="0" normalizeH="0" baseline="0" noProof="0" dirty="0">
                <a:ln w="0"/>
                <a:solidFill>
                  <a:schemeClr val="tx1"/>
                </a:solidFill>
                <a:effectLst>
                  <a:outerShdw blurRad="38100" dist="19050" dir="2700000" algn="tl" rotWithShape="0">
                    <a:schemeClr val="dk1">
                      <a:alpha val="40000"/>
                    </a:schemeClr>
                  </a:outerShdw>
                </a:effectLst>
                <a:uLnTx/>
                <a:uFillTx/>
                <a:latin typeface="Baskerville Old Face" panose="02020602080505020303" pitchFamily="18" charset="0"/>
              </a:rPr>
              <a:t>Most Common South Park Words</a:t>
            </a:r>
          </a:p>
          <a:p>
            <a:pPr algn="ctr"/>
            <a:r>
              <a:rPr lang="en-US" sz="3200" dirty="0">
                <a:ln w="0"/>
                <a:effectLst>
                  <a:outerShdw blurRad="38100" dist="19050" dir="2700000" algn="tl" rotWithShape="0">
                    <a:schemeClr val="dk1">
                      <a:alpha val="40000"/>
                    </a:schemeClr>
                  </a:outerShdw>
                </a:effectLst>
                <a:latin typeface="Baskerville Old Face" panose="02020602080505020303" pitchFamily="18" charset="0"/>
              </a:rPr>
              <a:t>with ‘Stop Words’ Removed</a:t>
            </a:r>
            <a:endParaRPr lang="en-US" sz="3200" b="0" cap="none" spc="0" dirty="0">
              <a:ln w="0"/>
              <a:solidFill>
                <a:schemeClr val="tx1"/>
              </a:solidFill>
              <a:effectLst>
                <a:outerShdw blurRad="38100" dist="19050" dir="2700000" algn="tl" rotWithShape="0">
                  <a:schemeClr val="dk1">
                    <a:alpha val="40000"/>
                  </a:schemeClr>
                </a:outerShdw>
              </a:effectLst>
            </a:endParaRPr>
          </a:p>
        </p:txBody>
      </p:sp>
      <p:pic>
        <p:nvPicPr>
          <p:cNvPr id="5" name="Picture 4">
            <a:extLst>
              <a:ext uri="{FF2B5EF4-FFF2-40B4-BE49-F238E27FC236}">
                <a16:creationId xmlns:a16="http://schemas.microsoft.com/office/drawing/2014/main" id="{F7C37963-0BAA-4427-9F2C-14388A5E16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4944" y="1241492"/>
            <a:ext cx="13813276" cy="5421452"/>
          </a:xfrm>
          <a:prstGeom prst="rect">
            <a:avLst/>
          </a:prstGeom>
        </p:spPr>
      </p:pic>
      <p:pic>
        <p:nvPicPr>
          <p:cNvPr id="11" name="Picture 10">
            <a:extLst>
              <a:ext uri="{FF2B5EF4-FFF2-40B4-BE49-F238E27FC236}">
                <a16:creationId xmlns:a16="http://schemas.microsoft.com/office/drawing/2014/main" id="{206A42DE-3DD3-48FD-8153-A1A5F0390CB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42434" y="1855393"/>
            <a:ext cx="4042640" cy="2096613"/>
          </a:xfrm>
          <a:prstGeom prst="rect">
            <a:avLst/>
          </a:prstGeom>
        </p:spPr>
      </p:pic>
    </p:spTree>
    <p:extLst>
      <p:ext uri="{BB962C8B-B14F-4D97-AF65-F5344CB8AC3E}">
        <p14:creationId xmlns:p14="http://schemas.microsoft.com/office/powerpoint/2010/main" val="3313253861"/>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A2CE450-9C66-4105-8189-46DB4D184372}"/>
              </a:ext>
            </a:extLst>
          </p:cNvPr>
          <p:cNvSpPr>
            <a:spLocks noGrp="1"/>
          </p:cNvSpPr>
          <p:nvPr>
            <p:ph type="ctrTitle"/>
          </p:nvPr>
        </p:nvSpPr>
        <p:spPr>
          <a:xfrm>
            <a:off x="6105918" y="2890702"/>
            <a:ext cx="5717782" cy="5018293"/>
          </a:xfrm>
        </p:spPr>
        <p:txBody>
          <a:bodyPr/>
          <a:lstStyle/>
          <a:p>
            <a:r>
              <a:rPr lang="en-US" sz="2400" dirty="0">
                <a:solidFill>
                  <a:schemeClr val="tx1"/>
                </a:solidFill>
                <a:latin typeface="Baskerville Old Face" panose="02020602080505020303" pitchFamily="18" charset="0"/>
              </a:rPr>
              <a:t>	</a:t>
            </a: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r>
              <a:rPr lang="en-US" sz="2400" dirty="0">
                <a:solidFill>
                  <a:schemeClr val="tx1"/>
                </a:solidFill>
                <a:latin typeface="Baskerville Old Face" panose="02020602080505020303" pitchFamily="18" charset="0"/>
              </a:rPr>
              <a:t>	</a:t>
            </a: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effectLst/>
                <a:latin typeface="Baskerville Old Face" panose="02020602080505020303" pitchFamily="18" charset="0"/>
                <a:ea typeface="Calibri" panose="020F0502020204030204" pitchFamily="34" charset="0"/>
                <a:cs typeface="Times New Roman" panose="02020603050405020304" pitchFamily="18" charset="0"/>
              </a:rPr>
            </a:br>
            <a:r>
              <a:rPr lang="en-US" sz="2400" dirty="0">
                <a:solidFill>
                  <a:schemeClr val="tx1"/>
                </a:solidFill>
                <a:effectLst/>
                <a:latin typeface="Baskerville Old Face" panose="02020602080505020303" pitchFamily="18" charset="0"/>
                <a:ea typeface="Calibri" panose="020F0502020204030204" pitchFamily="34" charset="0"/>
                <a:cs typeface="Times New Roman" panose="02020603050405020304" pitchFamily="18" charset="0"/>
              </a:rPr>
              <a:t> </a:t>
            </a: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endParaRPr lang="en-US" sz="2400" dirty="0">
              <a:solidFill>
                <a:schemeClr val="tx1"/>
              </a:solidFill>
              <a:latin typeface="Baskerville Old Face" panose="02020602080505020303" pitchFamily="18" charset="0"/>
            </a:endParaRPr>
          </a:p>
        </p:txBody>
      </p:sp>
      <p:sp>
        <p:nvSpPr>
          <p:cNvPr id="6" name="Rectangle 5">
            <a:extLst>
              <a:ext uri="{FF2B5EF4-FFF2-40B4-BE49-F238E27FC236}">
                <a16:creationId xmlns:a16="http://schemas.microsoft.com/office/drawing/2014/main" id="{EC7593DF-A8EB-4177-BF66-7EF502461B98}"/>
              </a:ext>
            </a:extLst>
          </p:cNvPr>
          <p:cNvSpPr/>
          <p:nvPr/>
        </p:nvSpPr>
        <p:spPr>
          <a:xfrm>
            <a:off x="159314" y="195055"/>
            <a:ext cx="11853538" cy="6467889"/>
          </a:xfrm>
          <a:prstGeom prst="rect">
            <a:avLst/>
          </a:prstGeom>
          <a:noFill/>
          <a:ln>
            <a:solidFill>
              <a:schemeClr val="tx1"/>
            </a:solidFill>
          </a:ln>
          <a:effectLst>
            <a:glow rad="63500">
              <a:schemeClr val="accent4">
                <a:lumMod val="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F5C54673-1C8D-4967-B8F7-4B3FBE479508}"/>
              </a:ext>
            </a:extLst>
          </p:cNvPr>
          <p:cNvSpPr txBox="1"/>
          <p:nvPr/>
        </p:nvSpPr>
        <p:spPr>
          <a:xfrm>
            <a:off x="6086082" y="600981"/>
            <a:ext cx="5496317" cy="411779"/>
          </a:xfrm>
          <a:prstGeom prst="rect">
            <a:avLst/>
          </a:prstGeom>
          <a:solidFill>
            <a:schemeClr val="accent1"/>
          </a:solidFill>
        </p:spPr>
        <p:txBody>
          <a:bodyPr wrap="square">
            <a:spAutoFit/>
          </a:bodyPr>
          <a:lstStyle/>
          <a:p>
            <a:pPr marL="0" marR="0" lvl="0" indent="0" defTabSz="914400" rtl="0" eaLnBrk="1" fontAlgn="auto" latinLnBrk="0" hangingPunct="1">
              <a:lnSpc>
                <a:spcPct val="85000"/>
              </a:lnSpc>
              <a:spcBef>
                <a:spcPts val="1300"/>
              </a:spcBef>
              <a:spcAft>
                <a:spcPts val="0"/>
              </a:spcAft>
              <a:buClrTx/>
              <a:buSzTx/>
              <a:buFont typeface="Arial" pitchFamily="34" charset="0"/>
              <a:buNone/>
              <a:tabLst/>
              <a:defRPr/>
            </a:pPr>
            <a:endParaRPr kumimoji="0" lang="en-US" sz="2400" b="1" i="0" u="none" strike="noStrike" kern="1200" cap="none" spc="0" normalizeH="0" baseline="0" noProof="0" dirty="0">
              <a:ln>
                <a:noFill/>
              </a:ln>
              <a:solidFill>
                <a:prstClr val="black"/>
              </a:solidFill>
              <a:effectLst/>
              <a:uLnTx/>
              <a:uFillTx/>
              <a:latin typeface="Baskerville Old Face" panose="02020602080505020303" pitchFamily="18" charset="0"/>
            </a:endParaRPr>
          </a:p>
        </p:txBody>
      </p:sp>
      <p:sp>
        <p:nvSpPr>
          <p:cNvPr id="9" name="Rectangle 8">
            <a:extLst>
              <a:ext uri="{FF2B5EF4-FFF2-40B4-BE49-F238E27FC236}">
                <a16:creationId xmlns:a16="http://schemas.microsoft.com/office/drawing/2014/main" id="{F53FFE84-1E4C-4C4C-B316-82C6EA0A7DCC}"/>
              </a:ext>
            </a:extLst>
          </p:cNvPr>
          <p:cNvSpPr/>
          <p:nvPr/>
        </p:nvSpPr>
        <p:spPr>
          <a:xfrm>
            <a:off x="2748852" y="314966"/>
            <a:ext cx="7277954" cy="707886"/>
          </a:xfrm>
          <a:prstGeom prst="rect">
            <a:avLst/>
          </a:prstGeom>
          <a:noFill/>
        </p:spPr>
        <p:txBody>
          <a:bodyPr wrap="none" lIns="91440" tIns="45720" rIns="91440" bIns="45720">
            <a:spAutoFit/>
          </a:bodyPr>
          <a:lstStyle/>
          <a:p>
            <a:pPr algn="ctr"/>
            <a:r>
              <a:rPr kumimoji="0" lang="en-US" sz="4000" b="0" u="none" strike="noStrike" kern="1200" cap="none" spc="0" normalizeH="0" baseline="0" noProof="0" dirty="0">
                <a:ln w="0"/>
                <a:solidFill>
                  <a:schemeClr val="tx1"/>
                </a:solidFill>
                <a:effectLst>
                  <a:outerShdw blurRad="38100" dist="19050" dir="2700000" algn="tl" rotWithShape="0">
                    <a:schemeClr val="dk1">
                      <a:alpha val="40000"/>
                    </a:schemeClr>
                  </a:outerShdw>
                </a:effectLst>
                <a:uLnTx/>
                <a:uFillTx/>
                <a:latin typeface="Baskerville Old Face" panose="02020602080505020303" pitchFamily="18" charset="0"/>
              </a:rPr>
              <a:t>Most Common South Park Words</a:t>
            </a:r>
            <a:endParaRPr lang="en-US" sz="4000" b="0" cap="none" spc="0" dirty="0">
              <a:ln w="0"/>
              <a:solidFill>
                <a:schemeClr val="tx1"/>
              </a:solidFill>
              <a:effectLst>
                <a:outerShdw blurRad="38100" dist="19050" dir="2700000" algn="tl" rotWithShape="0">
                  <a:schemeClr val="dk1">
                    <a:alpha val="40000"/>
                  </a:schemeClr>
                </a:outerShdw>
              </a:effectLst>
            </a:endParaRPr>
          </a:p>
        </p:txBody>
      </p:sp>
      <p:pic>
        <p:nvPicPr>
          <p:cNvPr id="5" name="Picture 4">
            <a:extLst>
              <a:ext uri="{FF2B5EF4-FFF2-40B4-BE49-F238E27FC236}">
                <a16:creationId xmlns:a16="http://schemas.microsoft.com/office/drawing/2014/main" id="{371EC422-04E9-4A22-B30A-2509792AC2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8300" y="1080135"/>
            <a:ext cx="11455400" cy="5405615"/>
          </a:xfrm>
          <a:prstGeom prst="rect">
            <a:avLst/>
          </a:prstGeom>
        </p:spPr>
      </p:pic>
    </p:spTree>
    <p:extLst>
      <p:ext uri="{BB962C8B-B14F-4D97-AF65-F5344CB8AC3E}">
        <p14:creationId xmlns:p14="http://schemas.microsoft.com/office/powerpoint/2010/main" val="2052751614"/>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A2CE450-9C66-4105-8189-46DB4D184372}"/>
              </a:ext>
            </a:extLst>
          </p:cNvPr>
          <p:cNvSpPr>
            <a:spLocks noGrp="1"/>
          </p:cNvSpPr>
          <p:nvPr>
            <p:ph type="ctrTitle"/>
          </p:nvPr>
        </p:nvSpPr>
        <p:spPr>
          <a:xfrm>
            <a:off x="6105918" y="2890702"/>
            <a:ext cx="5717782" cy="5018293"/>
          </a:xfrm>
        </p:spPr>
        <p:txBody>
          <a:bodyPr/>
          <a:lstStyle/>
          <a:p>
            <a:r>
              <a:rPr lang="en-US" sz="2400" dirty="0">
                <a:solidFill>
                  <a:schemeClr val="tx1"/>
                </a:solidFill>
                <a:latin typeface="Baskerville Old Face" panose="02020602080505020303" pitchFamily="18" charset="0"/>
              </a:rPr>
              <a:t>	</a:t>
            </a: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r>
              <a:rPr lang="en-US" sz="2400" dirty="0">
                <a:solidFill>
                  <a:schemeClr val="tx1"/>
                </a:solidFill>
                <a:latin typeface="Baskerville Old Face" panose="02020602080505020303" pitchFamily="18" charset="0"/>
              </a:rPr>
              <a:t>	</a:t>
            </a: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effectLst/>
                <a:latin typeface="Baskerville Old Face" panose="02020602080505020303" pitchFamily="18" charset="0"/>
                <a:ea typeface="Calibri" panose="020F0502020204030204" pitchFamily="34" charset="0"/>
                <a:cs typeface="Times New Roman" panose="02020603050405020304" pitchFamily="18" charset="0"/>
              </a:rPr>
            </a:br>
            <a:r>
              <a:rPr lang="en-US" sz="2400" dirty="0">
                <a:solidFill>
                  <a:schemeClr val="tx1"/>
                </a:solidFill>
                <a:effectLst/>
                <a:latin typeface="Baskerville Old Face" panose="02020602080505020303" pitchFamily="18" charset="0"/>
                <a:ea typeface="Calibri" panose="020F0502020204030204" pitchFamily="34" charset="0"/>
                <a:cs typeface="Times New Roman" panose="02020603050405020304" pitchFamily="18" charset="0"/>
              </a:rPr>
              <a:t> </a:t>
            </a: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endParaRPr lang="en-US" sz="2400" dirty="0">
              <a:solidFill>
                <a:schemeClr val="tx1"/>
              </a:solidFill>
              <a:latin typeface="Baskerville Old Face" panose="02020602080505020303" pitchFamily="18" charset="0"/>
            </a:endParaRPr>
          </a:p>
        </p:txBody>
      </p:sp>
      <p:sp>
        <p:nvSpPr>
          <p:cNvPr id="6" name="Rectangle 5">
            <a:extLst>
              <a:ext uri="{FF2B5EF4-FFF2-40B4-BE49-F238E27FC236}">
                <a16:creationId xmlns:a16="http://schemas.microsoft.com/office/drawing/2014/main" id="{EC7593DF-A8EB-4177-BF66-7EF502461B98}"/>
              </a:ext>
            </a:extLst>
          </p:cNvPr>
          <p:cNvSpPr/>
          <p:nvPr/>
        </p:nvSpPr>
        <p:spPr>
          <a:xfrm>
            <a:off x="159314" y="195055"/>
            <a:ext cx="11853538" cy="6467889"/>
          </a:xfrm>
          <a:prstGeom prst="rect">
            <a:avLst/>
          </a:prstGeom>
          <a:noFill/>
          <a:ln>
            <a:solidFill>
              <a:schemeClr val="tx1"/>
            </a:solidFill>
          </a:ln>
          <a:effectLst>
            <a:glow rad="63500">
              <a:schemeClr val="accent4">
                <a:lumMod val="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F5C54673-1C8D-4967-B8F7-4B3FBE479508}"/>
              </a:ext>
            </a:extLst>
          </p:cNvPr>
          <p:cNvSpPr txBox="1"/>
          <p:nvPr/>
        </p:nvSpPr>
        <p:spPr>
          <a:xfrm>
            <a:off x="6086082" y="600981"/>
            <a:ext cx="5496317" cy="411779"/>
          </a:xfrm>
          <a:prstGeom prst="rect">
            <a:avLst/>
          </a:prstGeom>
          <a:solidFill>
            <a:schemeClr val="accent1"/>
          </a:solidFill>
        </p:spPr>
        <p:txBody>
          <a:bodyPr wrap="square">
            <a:spAutoFit/>
          </a:bodyPr>
          <a:lstStyle/>
          <a:p>
            <a:pPr marL="0" marR="0" lvl="0" indent="0" defTabSz="914400" rtl="0" eaLnBrk="1" fontAlgn="auto" latinLnBrk="0" hangingPunct="1">
              <a:lnSpc>
                <a:spcPct val="85000"/>
              </a:lnSpc>
              <a:spcBef>
                <a:spcPts val="1300"/>
              </a:spcBef>
              <a:spcAft>
                <a:spcPts val="0"/>
              </a:spcAft>
              <a:buClrTx/>
              <a:buSzTx/>
              <a:buFont typeface="Arial" pitchFamily="34" charset="0"/>
              <a:buNone/>
              <a:tabLst/>
              <a:defRPr/>
            </a:pPr>
            <a:endParaRPr kumimoji="0" lang="en-US" sz="2400" b="1" i="0" u="none" strike="noStrike" kern="1200" cap="none" spc="0" normalizeH="0" baseline="0" noProof="0" dirty="0">
              <a:ln>
                <a:noFill/>
              </a:ln>
              <a:solidFill>
                <a:prstClr val="black"/>
              </a:solidFill>
              <a:effectLst/>
              <a:uLnTx/>
              <a:uFillTx/>
              <a:latin typeface="Baskerville Old Face" panose="02020602080505020303" pitchFamily="18" charset="0"/>
            </a:endParaRPr>
          </a:p>
        </p:txBody>
      </p:sp>
      <p:sp>
        <p:nvSpPr>
          <p:cNvPr id="3" name="TextBox 2">
            <a:extLst>
              <a:ext uri="{FF2B5EF4-FFF2-40B4-BE49-F238E27FC236}">
                <a16:creationId xmlns:a16="http://schemas.microsoft.com/office/drawing/2014/main" id="{8FBE0CCE-0D8D-43BA-9B22-17C566F3D03E}"/>
              </a:ext>
            </a:extLst>
          </p:cNvPr>
          <p:cNvSpPr txBox="1"/>
          <p:nvPr/>
        </p:nvSpPr>
        <p:spPr>
          <a:xfrm>
            <a:off x="2296103" y="1152774"/>
            <a:ext cx="6538137" cy="646331"/>
          </a:xfrm>
          <a:prstGeom prst="rect">
            <a:avLst/>
          </a:prstGeom>
          <a:noFill/>
        </p:spPr>
        <p:txBody>
          <a:bodyPr wrap="square" rtlCol="0">
            <a:spAutoFit/>
          </a:bodyPr>
          <a:lstStyle/>
          <a:p>
            <a:pPr marL="342900" indent="-342900">
              <a:buAutoNum type="arabicPeriod"/>
            </a:pPr>
            <a:endParaRPr lang="en-US" dirty="0">
              <a:latin typeface="Baskerville Old Face" panose="02020602080505020303" pitchFamily="18" charset="0"/>
            </a:endParaRPr>
          </a:p>
          <a:p>
            <a:pPr marL="342900" indent="-342900">
              <a:buAutoNum type="arabicPeriod"/>
            </a:pPr>
            <a:endParaRPr lang="en-US" dirty="0"/>
          </a:p>
        </p:txBody>
      </p:sp>
      <p:pic>
        <p:nvPicPr>
          <p:cNvPr id="9" name="Picture 8">
            <a:extLst>
              <a:ext uri="{FF2B5EF4-FFF2-40B4-BE49-F238E27FC236}">
                <a16:creationId xmlns:a16="http://schemas.microsoft.com/office/drawing/2014/main" id="{D9CD47DC-A508-42A1-898C-6C87A1A051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1906" y="1504394"/>
            <a:ext cx="4721729" cy="3416214"/>
          </a:xfrm>
          <a:prstGeom prst="rect">
            <a:avLst/>
          </a:prstGeom>
          <a:effectLst>
            <a:glow rad="127000">
              <a:schemeClr val="bg1"/>
            </a:glow>
          </a:effectLst>
        </p:spPr>
      </p:pic>
      <p:sp>
        <p:nvSpPr>
          <p:cNvPr id="11" name="TextBox 10">
            <a:extLst>
              <a:ext uri="{FF2B5EF4-FFF2-40B4-BE49-F238E27FC236}">
                <a16:creationId xmlns:a16="http://schemas.microsoft.com/office/drawing/2014/main" id="{2693B941-F653-4304-996E-E3579C307395}"/>
              </a:ext>
            </a:extLst>
          </p:cNvPr>
          <p:cNvSpPr txBox="1"/>
          <p:nvPr/>
        </p:nvSpPr>
        <p:spPr>
          <a:xfrm>
            <a:off x="1590260" y="405495"/>
            <a:ext cx="9403129" cy="584775"/>
          </a:xfrm>
          <a:prstGeom prst="rect">
            <a:avLst/>
          </a:prstGeom>
          <a:noFill/>
        </p:spPr>
        <p:txBody>
          <a:bodyPr wrap="square" rtlCol="0">
            <a:spAutoFit/>
          </a:bodyPr>
          <a:lstStyle/>
          <a:p>
            <a:r>
              <a:rPr lang="en-US" sz="3200" dirty="0">
                <a:latin typeface="Baskerville Old Face" panose="02020602080505020303" pitchFamily="18" charset="0"/>
              </a:rPr>
              <a:t>Would the class like to see the swear list we extracted? </a:t>
            </a:r>
          </a:p>
        </p:txBody>
      </p:sp>
      <p:pic>
        <p:nvPicPr>
          <p:cNvPr id="13" name="Picture 12">
            <a:extLst>
              <a:ext uri="{FF2B5EF4-FFF2-40B4-BE49-F238E27FC236}">
                <a16:creationId xmlns:a16="http://schemas.microsoft.com/office/drawing/2014/main" id="{183CB4AA-0BC0-4820-ADDC-DA2EBD9C38D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16650" y="1504394"/>
            <a:ext cx="5496317" cy="3416214"/>
          </a:xfrm>
          <a:prstGeom prst="rect">
            <a:avLst/>
          </a:prstGeom>
          <a:effectLst>
            <a:glow rad="127000">
              <a:schemeClr val="bg1"/>
            </a:glow>
          </a:effectLst>
        </p:spPr>
      </p:pic>
      <p:sp>
        <p:nvSpPr>
          <p:cNvPr id="14" name="TextBox 13">
            <a:extLst>
              <a:ext uri="{FF2B5EF4-FFF2-40B4-BE49-F238E27FC236}">
                <a16:creationId xmlns:a16="http://schemas.microsoft.com/office/drawing/2014/main" id="{2AB236FB-36DB-47E8-9BAB-516A802DD380}"/>
              </a:ext>
            </a:extLst>
          </p:cNvPr>
          <p:cNvSpPr txBox="1"/>
          <p:nvPr/>
        </p:nvSpPr>
        <p:spPr>
          <a:xfrm>
            <a:off x="1390736" y="5024511"/>
            <a:ext cx="4174435" cy="461665"/>
          </a:xfrm>
          <a:prstGeom prst="rect">
            <a:avLst/>
          </a:prstGeom>
          <a:noFill/>
        </p:spPr>
        <p:txBody>
          <a:bodyPr wrap="square" rtlCol="0">
            <a:spAutoFit/>
          </a:bodyPr>
          <a:lstStyle/>
          <a:p>
            <a:r>
              <a:rPr lang="en-US" sz="2400" dirty="0">
                <a:latin typeface="Baskerville Old Face" panose="02020602080505020303" pitchFamily="18" charset="0"/>
              </a:rPr>
              <a:t>Yes, please wake us up! </a:t>
            </a:r>
          </a:p>
        </p:txBody>
      </p:sp>
      <p:sp>
        <p:nvSpPr>
          <p:cNvPr id="17" name="TextBox 16">
            <a:extLst>
              <a:ext uri="{FF2B5EF4-FFF2-40B4-BE49-F238E27FC236}">
                <a16:creationId xmlns:a16="http://schemas.microsoft.com/office/drawing/2014/main" id="{92885E00-2056-4874-856A-DCFC802096C4}"/>
              </a:ext>
            </a:extLst>
          </p:cNvPr>
          <p:cNvSpPr txBox="1"/>
          <p:nvPr/>
        </p:nvSpPr>
        <p:spPr>
          <a:xfrm>
            <a:off x="6552528" y="5046964"/>
            <a:ext cx="5365748" cy="461665"/>
          </a:xfrm>
          <a:prstGeom prst="rect">
            <a:avLst/>
          </a:prstGeom>
          <a:noFill/>
        </p:spPr>
        <p:txBody>
          <a:bodyPr wrap="square" rtlCol="0">
            <a:spAutoFit/>
          </a:bodyPr>
          <a:lstStyle/>
          <a:p>
            <a:r>
              <a:rPr lang="en-US" sz="2400" dirty="0">
                <a:latin typeface="Baskerville Old Face" panose="02020602080505020303" pitchFamily="18" charset="0"/>
              </a:rPr>
              <a:t>No, let us see some sentiment analysis!</a:t>
            </a:r>
          </a:p>
        </p:txBody>
      </p:sp>
      <p:sp>
        <p:nvSpPr>
          <p:cNvPr id="18" name="TextBox 17">
            <a:extLst>
              <a:ext uri="{FF2B5EF4-FFF2-40B4-BE49-F238E27FC236}">
                <a16:creationId xmlns:a16="http://schemas.microsoft.com/office/drawing/2014/main" id="{82311E75-473A-4F40-B34B-C78BA8214AAF}"/>
              </a:ext>
            </a:extLst>
          </p:cNvPr>
          <p:cNvSpPr txBox="1"/>
          <p:nvPr/>
        </p:nvSpPr>
        <p:spPr>
          <a:xfrm>
            <a:off x="1743729" y="5399848"/>
            <a:ext cx="2610679" cy="369332"/>
          </a:xfrm>
          <a:prstGeom prst="rect">
            <a:avLst/>
          </a:prstGeom>
          <a:noFill/>
        </p:spPr>
        <p:txBody>
          <a:bodyPr wrap="square" rtlCol="0">
            <a:spAutoFit/>
          </a:bodyPr>
          <a:lstStyle/>
          <a:p>
            <a:r>
              <a:rPr lang="en-US" dirty="0">
                <a:latin typeface="Baskerville Old Face" panose="02020602080505020303" pitchFamily="18" charset="0"/>
              </a:rPr>
              <a:t>Please Type “1” in chat</a:t>
            </a:r>
          </a:p>
        </p:txBody>
      </p:sp>
      <p:sp>
        <p:nvSpPr>
          <p:cNvPr id="19" name="TextBox 18">
            <a:extLst>
              <a:ext uri="{FF2B5EF4-FFF2-40B4-BE49-F238E27FC236}">
                <a16:creationId xmlns:a16="http://schemas.microsoft.com/office/drawing/2014/main" id="{F862F9B4-5568-4253-BA5A-5B0CC581AE47}"/>
              </a:ext>
            </a:extLst>
          </p:cNvPr>
          <p:cNvSpPr txBox="1"/>
          <p:nvPr/>
        </p:nvSpPr>
        <p:spPr>
          <a:xfrm>
            <a:off x="7765486" y="5399848"/>
            <a:ext cx="2398643" cy="369332"/>
          </a:xfrm>
          <a:prstGeom prst="rect">
            <a:avLst/>
          </a:prstGeom>
          <a:noFill/>
        </p:spPr>
        <p:txBody>
          <a:bodyPr wrap="square" rtlCol="0">
            <a:spAutoFit/>
          </a:bodyPr>
          <a:lstStyle/>
          <a:p>
            <a:r>
              <a:rPr lang="en-US" dirty="0">
                <a:latin typeface="Baskerville Old Face" panose="02020602080505020303" pitchFamily="18" charset="0"/>
              </a:rPr>
              <a:t>Please Type “2” in chat</a:t>
            </a:r>
          </a:p>
        </p:txBody>
      </p:sp>
    </p:spTree>
    <p:extLst>
      <p:ext uri="{BB962C8B-B14F-4D97-AF65-F5344CB8AC3E}">
        <p14:creationId xmlns:p14="http://schemas.microsoft.com/office/powerpoint/2010/main" val="2971086625"/>
      </p:ext>
    </p:extLst>
  </p:cSld>
  <p:clrMapOvr>
    <a:masterClrMapping/>
  </p:clrMapOvr>
  <p:transition spd="slow">
    <p:push dir="u"/>
  </p:transition>
</p:sld>
</file>

<file path=ppt/theme/theme1.xml><?xml version="1.0" encoding="utf-8"?>
<a:theme xmlns:a="http://schemas.openxmlformats.org/drawingml/2006/main" name="Metropolitan">
  <a:themeElements>
    <a:clrScheme name="Metropolitan">
      <a:dk1>
        <a:sysClr val="windowText" lastClr="000000"/>
      </a:dk1>
      <a:lt1>
        <a:sysClr val="window" lastClr="FFFFFF"/>
      </a:lt1>
      <a:dk2>
        <a:srgbClr val="162F33"/>
      </a:dk2>
      <a:lt2>
        <a:srgbClr val="EAF0E0"/>
      </a:lt2>
      <a:accent1>
        <a:srgbClr val="50B4C8"/>
      </a:accent1>
      <a:accent2>
        <a:srgbClr val="A8B97F"/>
      </a:accent2>
      <a:accent3>
        <a:srgbClr val="9B9256"/>
      </a:accent3>
      <a:accent4>
        <a:srgbClr val="657689"/>
      </a:accent4>
      <a:accent5>
        <a:srgbClr val="7A855D"/>
      </a:accent5>
      <a:accent6>
        <a:srgbClr val="84AC9D"/>
      </a:accent6>
      <a:hlink>
        <a:srgbClr val="2370CD"/>
      </a:hlink>
      <a:folHlink>
        <a:srgbClr val="877589"/>
      </a:folHlink>
    </a:clrScheme>
    <a:fontScheme name="Metropolitan">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Metropolitan">
      <a:fillStyleLst>
        <a:solidFill>
          <a:schemeClr val="phClr"/>
        </a:solidFill>
        <a:gradFill rotWithShape="1">
          <a:gsLst>
            <a:gs pos="0">
              <a:schemeClr val="phClr">
                <a:tint val="70000"/>
                <a:satMod val="100000"/>
                <a:lumMod val="110000"/>
              </a:schemeClr>
            </a:gs>
            <a:gs pos="50000">
              <a:schemeClr val="phClr">
                <a:tint val="75000"/>
                <a:satMod val="101000"/>
                <a:lumMod val="105000"/>
              </a:schemeClr>
            </a:gs>
            <a:gs pos="100000">
              <a:schemeClr val="phClr">
                <a:tint val="82000"/>
                <a:satMod val="104000"/>
                <a:lumMod val="105000"/>
              </a:schemeClr>
            </a:gs>
          </a:gsLst>
          <a:lin ang="2700000" scaled="0"/>
        </a:gradFill>
        <a:gradFill rotWithShape="1">
          <a:gsLst>
            <a:gs pos="0">
              <a:schemeClr val="phClr">
                <a:tint val="97000"/>
                <a:satMod val="100000"/>
                <a:lumMod val="102000"/>
              </a:schemeClr>
            </a:gs>
            <a:gs pos="50000">
              <a:schemeClr val="phClr">
                <a:shade val="100000"/>
                <a:satMod val="100000"/>
                <a:lumMod val="100000"/>
              </a:schemeClr>
            </a:gs>
            <a:gs pos="100000">
              <a:schemeClr val="phClr">
                <a:shade val="80000"/>
                <a:satMod val="100000"/>
                <a:lumMod val="99000"/>
              </a:schemeClr>
            </a:gs>
          </a:gsLst>
          <a:lin ang="27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solidFill>
          <a:schemeClr val="phClr">
            <a:shade val="95000"/>
            <a:satMod val="170000"/>
          </a:schemeClr>
        </a:solidFill>
      </a:bgFillStyleLst>
    </a:fmtScheme>
  </a:themeElements>
  <a:objectDefaults/>
  <a:extraClrSchemeLst/>
  <a:extLst>
    <a:ext uri="{05A4C25C-085E-4340-85A3-A5531E510DB2}">
      <thm15:themeFamily xmlns:thm15="http://schemas.microsoft.com/office/thememl/2012/main" name="Metropolitan" id="{4C5440D6-04D2-4954-96CF-F251137069B2}" vid="{79CFCA13-9412-4290-BB4B-85112F88857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TM03457491[[fn=Metropolitan]]</Template>
  <TotalTime>1651</TotalTime>
  <Words>1874</Words>
  <Application>Microsoft Office PowerPoint</Application>
  <PresentationFormat>Widescreen</PresentationFormat>
  <Paragraphs>139</Paragraphs>
  <Slides>27</Slides>
  <Notes>14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27</vt:i4>
      </vt:variant>
    </vt:vector>
  </HeadingPairs>
  <TitlesOfParts>
    <vt:vector size="34" baseType="lpstr">
      <vt:lpstr>Abadi</vt:lpstr>
      <vt:lpstr>Arial</vt:lpstr>
      <vt:lpstr>Baskerville Old Face</vt:lpstr>
      <vt:lpstr>Bookman Old Style</vt:lpstr>
      <vt:lpstr>Calibri</vt:lpstr>
      <vt:lpstr>Calibri Light</vt:lpstr>
      <vt:lpstr>Metropolitan</vt:lpstr>
      <vt:lpstr>Tegridy Farms</vt:lpstr>
      <vt:lpstr>                                                                              The Background:  South Park is an comedic animated sitcom that has aired on Comedy Central for over 25 years  Shows theme and adult humor:  Dark  Profane   Social Satire   Political   Shows popularity and creators  </vt:lpstr>
      <vt:lpstr>                                                       Political Correctness   Cancel Culture   Everything offensive   Has one of the most offensive shows softened?                       </vt:lpstr>
      <vt:lpstr>                                                                                         </vt:lpstr>
      <vt:lpstr>PowerPoint Presentation</vt:lpstr>
      <vt:lpstr>                                                                                         </vt:lpstr>
      <vt:lpstr>                                                                                         </vt:lpstr>
      <vt:lpstr>                                                                                         </vt:lpstr>
      <vt:lpstr>                                                                                         </vt:lpstr>
      <vt:lpstr>               The Swear List</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Nashra Khan</dc:creator>
  <cp:lastModifiedBy>Pamela Phillips</cp:lastModifiedBy>
  <cp:revision>30</cp:revision>
  <dcterms:created xsi:type="dcterms:W3CDTF">2022-04-23T14:58:50Z</dcterms:created>
  <dcterms:modified xsi:type="dcterms:W3CDTF">2022-04-30T18:08:03Z</dcterms:modified>
</cp:coreProperties>
</file>